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3"/>
  </p:notesMasterIdLst>
  <p:sldIdLst>
    <p:sldId id="256" r:id="rId2"/>
    <p:sldId id="363" r:id="rId3"/>
    <p:sldId id="1057" r:id="rId4"/>
    <p:sldId id="374" r:id="rId5"/>
    <p:sldId id="1058" r:id="rId6"/>
    <p:sldId id="366" r:id="rId7"/>
    <p:sldId id="367" r:id="rId8"/>
    <p:sldId id="372" r:id="rId9"/>
    <p:sldId id="1059" r:id="rId10"/>
    <p:sldId id="1060" r:id="rId11"/>
    <p:sldId id="360" r:id="rId12"/>
    <p:sldId id="365" r:id="rId13"/>
    <p:sldId id="361" r:id="rId14"/>
    <p:sldId id="362" r:id="rId15"/>
    <p:sldId id="344" r:id="rId16"/>
    <p:sldId id="346" r:id="rId17"/>
    <p:sldId id="348" r:id="rId18"/>
    <p:sldId id="349" r:id="rId19"/>
    <p:sldId id="351" r:id="rId20"/>
    <p:sldId id="337" r:id="rId21"/>
    <p:sldId id="345" r:id="rId22"/>
    <p:sldId id="347" r:id="rId23"/>
    <p:sldId id="352" r:id="rId24"/>
    <p:sldId id="357" r:id="rId25"/>
    <p:sldId id="354" r:id="rId26"/>
    <p:sldId id="356" r:id="rId27"/>
    <p:sldId id="358" r:id="rId28"/>
    <p:sldId id="353" r:id="rId29"/>
    <p:sldId id="355" r:id="rId30"/>
    <p:sldId id="350" r:id="rId31"/>
    <p:sldId id="338" r:id="rId32"/>
    <p:sldId id="341" r:id="rId33"/>
    <p:sldId id="340" r:id="rId34"/>
    <p:sldId id="319" r:id="rId35"/>
    <p:sldId id="304" r:id="rId36"/>
    <p:sldId id="266" r:id="rId37"/>
    <p:sldId id="270" r:id="rId38"/>
    <p:sldId id="273" r:id="rId39"/>
    <p:sldId id="278" r:id="rId40"/>
    <p:sldId id="271" r:id="rId41"/>
    <p:sldId id="274" r:id="rId42"/>
    <p:sldId id="276" r:id="rId43"/>
    <p:sldId id="280" r:id="rId44"/>
    <p:sldId id="277" r:id="rId45"/>
    <p:sldId id="279" r:id="rId46"/>
    <p:sldId id="283" r:id="rId47"/>
    <p:sldId id="284" r:id="rId48"/>
    <p:sldId id="285" r:id="rId49"/>
    <p:sldId id="286" r:id="rId50"/>
    <p:sldId id="287" r:id="rId51"/>
    <p:sldId id="288" r:id="rId52"/>
    <p:sldId id="281" r:id="rId53"/>
    <p:sldId id="289" r:id="rId54"/>
    <p:sldId id="290" r:id="rId55"/>
    <p:sldId id="282" r:id="rId56"/>
    <p:sldId id="298" r:id="rId57"/>
    <p:sldId id="297" r:id="rId58"/>
    <p:sldId id="292" r:id="rId59"/>
    <p:sldId id="296" r:id="rId60"/>
    <p:sldId id="291" r:id="rId61"/>
    <p:sldId id="29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EFF2"/>
    <a:srgbClr val="FFFFFF"/>
    <a:srgbClr val="FAFAFA"/>
    <a:srgbClr val="D2DCDF"/>
    <a:srgbClr val="B4BCBE"/>
    <a:srgbClr val="91B3E7"/>
    <a:srgbClr val="FF9B00"/>
    <a:srgbClr val="F5CB15"/>
    <a:srgbClr val="23323D"/>
    <a:srgbClr val="039A4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53"/>
    <p:restoredTop sz="94242"/>
  </p:normalViewPr>
  <p:slideViewPr>
    <p:cSldViewPr snapToGrid="0" snapToObjects="1">
      <p:cViewPr>
        <p:scale>
          <a:sx n="69" d="100"/>
          <a:sy n="69" d="100"/>
        </p:scale>
        <p:origin x="144"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F2D276-5183-344F-A4A8-03F47B40D78B}" type="datetimeFigureOut">
              <a:rPr lang="en-US" smtClean="0"/>
              <a:t>4/24/20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616824-E863-744F-A486-ADDD1FB8A2EC}" type="slidenum">
              <a:rPr lang="en-US" smtClean="0"/>
              <a:t>‹#›</a:t>
            </a:fld>
            <a:endParaRPr lang="en-US"/>
          </a:p>
        </p:txBody>
      </p:sp>
    </p:spTree>
    <p:extLst>
      <p:ext uri="{BB962C8B-B14F-4D97-AF65-F5344CB8AC3E}">
        <p14:creationId xmlns:p14="http://schemas.microsoft.com/office/powerpoint/2010/main" val="1949832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a:t>
            </a:fld>
            <a:endParaRPr lang="en-US"/>
          </a:p>
        </p:txBody>
      </p:sp>
    </p:spTree>
    <p:extLst>
      <p:ext uri="{BB962C8B-B14F-4D97-AF65-F5344CB8AC3E}">
        <p14:creationId xmlns:p14="http://schemas.microsoft.com/office/powerpoint/2010/main" val="31303050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12</a:t>
            </a:fld>
            <a:endParaRPr lang="en-US"/>
          </a:p>
        </p:txBody>
      </p:sp>
    </p:spTree>
    <p:extLst>
      <p:ext uri="{BB962C8B-B14F-4D97-AF65-F5344CB8AC3E}">
        <p14:creationId xmlns:p14="http://schemas.microsoft.com/office/powerpoint/2010/main" val="262410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Does question-answer dynamics differ in good and bad groups differ in when the dialogue is not balanced</a:t>
            </a:r>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17</a:t>
            </a:fld>
            <a:endParaRPr lang="en-US"/>
          </a:p>
        </p:txBody>
      </p:sp>
    </p:spTree>
    <p:extLst>
      <p:ext uri="{BB962C8B-B14F-4D97-AF65-F5344CB8AC3E}">
        <p14:creationId xmlns:p14="http://schemas.microsoft.com/office/powerpoint/2010/main" val="3214566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18</a:t>
            </a:fld>
            <a:endParaRPr lang="en-US"/>
          </a:p>
        </p:txBody>
      </p:sp>
    </p:spTree>
    <p:extLst>
      <p:ext uri="{BB962C8B-B14F-4D97-AF65-F5344CB8AC3E}">
        <p14:creationId xmlns:p14="http://schemas.microsoft.com/office/powerpoint/2010/main" val="20809710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19</a:t>
            </a:fld>
            <a:endParaRPr lang="en-US"/>
          </a:p>
        </p:txBody>
      </p:sp>
    </p:spTree>
    <p:extLst>
      <p:ext uri="{BB962C8B-B14F-4D97-AF65-F5344CB8AC3E}">
        <p14:creationId xmlns:p14="http://schemas.microsoft.com/office/powerpoint/2010/main" val="4027654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23</a:t>
            </a:fld>
            <a:endParaRPr lang="en-US"/>
          </a:p>
        </p:txBody>
      </p:sp>
    </p:spTree>
    <p:extLst>
      <p:ext uri="{BB962C8B-B14F-4D97-AF65-F5344CB8AC3E}">
        <p14:creationId xmlns:p14="http://schemas.microsoft.com/office/powerpoint/2010/main" val="699653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12. How would you assess the coding ability of your partner relative to yourself?</a:t>
            </a:r>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24</a:t>
            </a:fld>
            <a:endParaRPr lang="en-US"/>
          </a:p>
        </p:txBody>
      </p:sp>
    </p:spTree>
    <p:extLst>
      <p:ext uri="{BB962C8B-B14F-4D97-AF65-F5344CB8AC3E}">
        <p14:creationId xmlns:p14="http://schemas.microsoft.com/office/powerpoint/2010/main" val="3565061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25</a:t>
            </a:fld>
            <a:endParaRPr lang="en-US"/>
          </a:p>
        </p:txBody>
      </p:sp>
    </p:spTree>
    <p:extLst>
      <p:ext uri="{BB962C8B-B14F-4D97-AF65-F5344CB8AC3E}">
        <p14:creationId xmlns:p14="http://schemas.microsoft.com/office/powerpoint/2010/main" val="703447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b="1" dirty="0"/>
              <a:t>Participation: </a:t>
            </a:r>
            <a:r>
              <a:rPr lang="en-US" dirty="0"/>
              <a:t>The first graph will show their participation as word counts and turn taking. They will be encouraged for balanced participation. – Line Graph</a:t>
            </a:r>
          </a:p>
          <a:p>
            <a:pPr marL="457200" indent="-457200">
              <a:buFont typeface="+mj-lt"/>
              <a:buAutoNum type="arabicPeriod"/>
            </a:pPr>
            <a:r>
              <a:rPr lang="en-US" dirty="0"/>
              <a:t>Number of questions asked (and question types) – each student/Total – expected?</a:t>
            </a:r>
          </a:p>
          <a:p>
            <a:pPr marL="457200" indent="-457200">
              <a:buFont typeface="+mj-lt"/>
              <a:buAutoNum type="arabicPeriod"/>
            </a:pPr>
            <a:r>
              <a:rPr lang="en-US" dirty="0"/>
              <a:t>Number of questions responded (and question quality) – each student/Total – expected?</a:t>
            </a:r>
          </a:p>
          <a:p>
            <a:pPr marL="457200" indent="-457200">
              <a:buFont typeface="+mj-lt"/>
              <a:buAutoNum type="arabicPeriod"/>
            </a:pPr>
            <a:r>
              <a:rPr lang="en-US" dirty="0"/>
              <a:t>Language use (profanity check etc.) - Examples</a:t>
            </a:r>
          </a:p>
          <a:p>
            <a:pPr marL="457200" indent="-457200">
              <a:buFont typeface="+mj-lt"/>
              <a:buAutoNum type="arabicPeriod"/>
            </a:pPr>
            <a:r>
              <a:rPr lang="en-US" dirty="0"/>
              <a:t>Ratings based on peer, teacher, and researchers’ observations. Rating out of 5 (can be a smiley face)</a:t>
            </a:r>
          </a:p>
          <a:p>
            <a:endParaRPr lang="en-US" dirty="0"/>
          </a:p>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26</a:t>
            </a:fld>
            <a:endParaRPr lang="en-US"/>
          </a:p>
        </p:txBody>
      </p:sp>
    </p:spTree>
    <p:extLst>
      <p:ext uri="{BB962C8B-B14F-4D97-AF65-F5344CB8AC3E}">
        <p14:creationId xmlns:p14="http://schemas.microsoft.com/office/powerpoint/2010/main" val="3662300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US" b="1" dirty="0"/>
              <a:t>Participation: </a:t>
            </a:r>
            <a:r>
              <a:rPr lang="en-US" dirty="0"/>
              <a:t>The first graph will show their participation as word counts and turn taking. They will be encouraged for balanced participation. – Line Graph</a:t>
            </a:r>
          </a:p>
          <a:p>
            <a:pPr marL="457200" indent="-457200">
              <a:buFont typeface="+mj-lt"/>
              <a:buAutoNum type="arabicPeriod"/>
            </a:pPr>
            <a:r>
              <a:rPr lang="en-US" dirty="0"/>
              <a:t>Number of questions asked (and question types) – each student/Total – expected?</a:t>
            </a:r>
          </a:p>
          <a:p>
            <a:pPr marL="457200" indent="-457200">
              <a:buFont typeface="+mj-lt"/>
              <a:buAutoNum type="arabicPeriod"/>
            </a:pPr>
            <a:r>
              <a:rPr lang="en-US" dirty="0"/>
              <a:t>Number of questions responded (and question quality) – each student/Total – expected?</a:t>
            </a:r>
          </a:p>
          <a:p>
            <a:pPr marL="457200" indent="-457200">
              <a:buFont typeface="+mj-lt"/>
              <a:buAutoNum type="arabicPeriod"/>
            </a:pPr>
            <a:r>
              <a:rPr lang="en-US" dirty="0"/>
              <a:t>Language use (profanity check etc.) - Examples</a:t>
            </a:r>
          </a:p>
          <a:p>
            <a:pPr marL="457200" indent="-457200">
              <a:buFont typeface="+mj-lt"/>
              <a:buAutoNum type="arabicPeriod"/>
            </a:pPr>
            <a:r>
              <a:rPr lang="en-US" dirty="0"/>
              <a:t>Ratings based on peer, teacher, and researchers’ observations. Rating out of 5 (can be a smiley face)</a:t>
            </a:r>
          </a:p>
          <a:p>
            <a:endParaRPr lang="en-US" dirty="0"/>
          </a:p>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27</a:t>
            </a:fld>
            <a:endParaRPr lang="en-US"/>
          </a:p>
        </p:txBody>
      </p:sp>
    </p:spTree>
    <p:extLst>
      <p:ext uri="{BB962C8B-B14F-4D97-AF65-F5344CB8AC3E}">
        <p14:creationId xmlns:p14="http://schemas.microsoft.com/office/powerpoint/2010/main" val="586709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endParaRPr lang="en-US" sz="1200" dirty="0">
              <a:latin typeface="Calibri" panose="020F0502020204030204" pitchFamily="34" charset="0"/>
              <a:cs typeface="Calibri" panose="020F0502020204030204" pitchFamily="34" charset="0"/>
            </a:endParaRPr>
          </a:p>
          <a:p>
            <a:r>
              <a:rPr lang="en-US" sz="1200" dirty="0">
                <a:latin typeface="Calibri" panose="020F0502020204030204" pitchFamily="34" charset="0"/>
                <a:cs typeface="Calibri" panose="020F0502020204030204" pitchFamily="34" charset="0"/>
              </a:rPr>
              <a:t>The coding process classified the questions according to the depth of the question (from 1-very shallow to 4-very deep). These differences in depth were annotated as (1) required answers are typically one word (e.g., yes or no), (2) required answers are still very short but may involve two or more elements (e.g., definitions), (3) required answers are longer, but do not relate to causal mechanisms (e.g., comparisons of two entities), and (4) required answers are lengthy and address systems’ causal functions (e.g., which ante‐ </a:t>
            </a:r>
            <a:r>
              <a:rPr lang="en-US" sz="1200" dirty="0" err="1">
                <a:latin typeface="Calibri" panose="020F0502020204030204" pitchFamily="34" charset="0"/>
                <a:cs typeface="Calibri" panose="020F0502020204030204" pitchFamily="34" charset="0"/>
              </a:rPr>
              <a:t>cedent</a:t>
            </a:r>
            <a:r>
              <a:rPr lang="en-US" sz="1200" dirty="0">
                <a:latin typeface="Calibri" panose="020F0502020204030204" pitchFamily="34" charset="0"/>
                <a:cs typeface="Calibri" panose="020F0502020204030204" pitchFamily="34" charset="0"/>
              </a:rPr>
              <a:t> led to a consequence). </a:t>
            </a:r>
          </a:p>
          <a:p>
            <a:endParaRPr lang="en-US" sz="1200" dirty="0">
              <a:latin typeface="Calibri" panose="020F0502020204030204" pitchFamily="34" charset="0"/>
              <a:cs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31</a:t>
            </a:fld>
            <a:endParaRPr lang="en-US"/>
          </a:p>
        </p:txBody>
      </p:sp>
    </p:spTree>
    <p:extLst>
      <p:ext uri="{BB962C8B-B14F-4D97-AF65-F5344CB8AC3E}">
        <p14:creationId xmlns:p14="http://schemas.microsoft.com/office/powerpoint/2010/main" val="27655530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3</a:t>
            </a:fld>
            <a:endParaRPr lang="en-US"/>
          </a:p>
        </p:txBody>
      </p:sp>
    </p:spTree>
    <p:extLst>
      <p:ext uri="{BB962C8B-B14F-4D97-AF65-F5344CB8AC3E}">
        <p14:creationId xmlns:p14="http://schemas.microsoft.com/office/powerpoint/2010/main" val="19165894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34</a:t>
            </a:fld>
            <a:endParaRPr lang="en-US"/>
          </a:p>
        </p:txBody>
      </p:sp>
    </p:spTree>
    <p:extLst>
      <p:ext uri="{BB962C8B-B14F-4D97-AF65-F5344CB8AC3E}">
        <p14:creationId xmlns:p14="http://schemas.microsoft.com/office/powerpoint/2010/main" val="464994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D616824-E863-744F-A486-ADDD1FB8A2EC}" type="slidenum">
              <a:rPr lang="en-US" smtClean="0"/>
              <a:t>45</a:t>
            </a:fld>
            <a:endParaRPr lang="en-US"/>
          </a:p>
        </p:txBody>
      </p:sp>
    </p:spTree>
    <p:extLst>
      <p:ext uri="{BB962C8B-B14F-4D97-AF65-F5344CB8AC3E}">
        <p14:creationId xmlns:p14="http://schemas.microsoft.com/office/powerpoint/2010/main" val="420215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Temporal Static </a:t>
            </a:r>
            <a:r>
              <a:rPr lang="en-US" sz="1200" b="1" kern="1200" dirty="0" err="1">
                <a:solidFill>
                  <a:schemeClr val="tx1"/>
                </a:solidFill>
                <a:effectLst/>
                <a:latin typeface="+mn-lt"/>
                <a:ea typeface="+mn-ea"/>
                <a:cs typeface="+mn-cs"/>
              </a:rPr>
              <a:t>Visualisation</a:t>
            </a:r>
            <a:r>
              <a:rPr lang="en-US" sz="1200" b="1" kern="1200" dirty="0">
                <a:solidFill>
                  <a:schemeClr val="tx1"/>
                </a:solidFill>
                <a:effectLst/>
                <a:latin typeface="+mn-lt"/>
                <a:ea typeface="+mn-ea"/>
                <a:cs typeface="+mn-cs"/>
              </a:rPr>
              <a:t> of Transcripts for Pre-Analysis of Video Material: Identifying Modes of Information Sharing </a:t>
            </a: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is a focus on preventing dominant participants to take over the discussion and having less talkative participants to express their opinions (Bergstrom &amp; </a:t>
            </a:r>
            <a:r>
              <a:rPr lang="en-US" sz="1200" kern="1200" dirty="0" err="1">
                <a:solidFill>
                  <a:schemeClr val="tx1"/>
                </a:solidFill>
                <a:effectLst/>
                <a:latin typeface="+mn-lt"/>
                <a:ea typeface="+mn-ea"/>
                <a:cs typeface="+mn-cs"/>
              </a:rPr>
              <a:t>Karahalios</a:t>
            </a:r>
            <a:r>
              <a:rPr lang="en-US" sz="1200" kern="1200" dirty="0">
                <a:solidFill>
                  <a:schemeClr val="tx1"/>
                </a:solidFill>
                <a:effectLst/>
                <a:latin typeface="+mn-lt"/>
                <a:ea typeface="+mn-ea"/>
                <a:cs typeface="+mn-cs"/>
              </a:rPr>
              <a:t>, 2007a). </a:t>
            </a:r>
            <a:endParaRPr lang="en-US" dirty="0"/>
          </a:p>
          <a:p>
            <a:endParaRPr lang="en-US" dirty="0"/>
          </a:p>
        </p:txBody>
      </p:sp>
      <p:sp>
        <p:nvSpPr>
          <p:cNvPr id="4" name="Slide Number Placeholder 3"/>
          <p:cNvSpPr>
            <a:spLocks noGrp="1"/>
          </p:cNvSpPr>
          <p:nvPr>
            <p:ph type="sldNum" sz="quarter" idx="10"/>
          </p:nvPr>
        </p:nvSpPr>
        <p:spPr/>
        <p:txBody>
          <a:bodyPr/>
          <a:lstStyle/>
          <a:p>
            <a:fld id="{4D616824-E863-744F-A486-ADDD1FB8A2EC}" type="slidenum">
              <a:rPr lang="en-US" smtClean="0"/>
              <a:t>55</a:t>
            </a:fld>
            <a:endParaRPr lang="en-US"/>
          </a:p>
        </p:txBody>
      </p:sp>
    </p:spTree>
    <p:extLst>
      <p:ext uri="{BB962C8B-B14F-4D97-AF65-F5344CB8AC3E}">
        <p14:creationId xmlns:p14="http://schemas.microsoft.com/office/powerpoint/2010/main" val="1235205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4</a:t>
            </a:fld>
            <a:endParaRPr lang="en-US"/>
          </a:p>
        </p:txBody>
      </p:sp>
    </p:spTree>
    <p:extLst>
      <p:ext uri="{BB962C8B-B14F-4D97-AF65-F5344CB8AC3E}">
        <p14:creationId xmlns:p14="http://schemas.microsoft.com/office/powerpoint/2010/main" val="2264365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5</a:t>
            </a:fld>
            <a:endParaRPr lang="en-US"/>
          </a:p>
        </p:txBody>
      </p:sp>
    </p:spTree>
    <p:extLst>
      <p:ext uri="{BB962C8B-B14F-4D97-AF65-F5344CB8AC3E}">
        <p14:creationId xmlns:p14="http://schemas.microsoft.com/office/powerpoint/2010/main" val="3496588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6</a:t>
            </a:fld>
            <a:endParaRPr lang="en-US"/>
          </a:p>
        </p:txBody>
      </p:sp>
    </p:spTree>
    <p:extLst>
      <p:ext uri="{BB962C8B-B14F-4D97-AF65-F5344CB8AC3E}">
        <p14:creationId xmlns:p14="http://schemas.microsoft.com/office/powerpoint/2010/main" val="11492375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7</a:t>
            </a:fld>
            <a:endParaRPr lang="en-US"/>
          </a:p>
        </p:txBody>
      </p:sp>
    </p:spTree>
    <p:extLst>
      <p:ext uri="{BB962C8B-B14F-4D97-AF65-F5344CB8AC3E}">
        <p14:creationId xmlns:p14="http://schemas.microsoft.com/office/powerpoint/2010/main" val="890654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8</a:t>
            </a:fld>
            <a:endParaRPr lang="en-US"/>
          </a:p>
        </p:txBody>
      </p:sp>
    </p:spTree>
    <p:extLst>
      <p:ext uri="{BB962C8B-B14F-4D97-AF65-F5344CB8AC3E}">
        <p14:creationId xmlns:p14="http://schemas.microsoft.com/office/powerpoint/2010/main" val="3099238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9</a:t>
            </a:fld>
            <a:endParaRPr lang="en-US"/>
          </a:p>
        </p:txBody>
      </p:sp>
    </p:spTree>
    <p:extLst>
      <p:ext uri="{BB962C8B-B14F-4D97-AF65-F5344CB8AC3E}">
        <p14:creationId xmlns:p14="http://schemas.microsoft.com/office/powerpoint/2010/main" val="441834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16824-E863-744F-A486-ADDD1FB8A2EC}" type="slidenum">
              <a:rPr lang="en-US" smtClean="0"/>
              <a:t>10</a:t>
            </a:fld>
            <a:endParaRPr lang="en-US"/>
          </a:p>
        </p:txBody>
      </p:sp>
    </p:spTree>
    <p:extLst>
      <p:ext uri="{BB962C8B-B14F-4D97-AF65-F5344CB8AC3E}">
        <p14:creationId xmlns:p14="http://schemas.microsoft.com/office/powerpoint/2010/main" val="24422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A007597-078D-654F-ACFB-A9BD1773A88A}"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1932643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007597-078D-654F-ACFB-A9BD1773A88A}"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8272680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A007597-078D-654F-ACFB-A9BD1773A88A}"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1085153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106836"/>
          </a:xfrm>
        </p:spPr>
        <p:txBody>
          <a:bodyPr>
            <a:normAutofit/>
          </a:bodyPr>
          <a:lstStyle>
            <a:lvl1pPr>
              <a:defRPr sz="3600">
                <a:latin typeface="Corbel" charset="0"/>
                <a:ea typeface="Corbel" charset="0"/>
                <a:cs typeface="Corbel" charset="0"/>
              </a:defRPr>
            </a:lvl1pPr>
          </a:lstStyle>
          <a:p>
            <a:r>
              <a:rPr lang="en-US" dirty="0"/>
              <a:t>Click to edit Master title style</a:t>
            </a:r>
          </a:p>
        </p:txBody>
      </p:sp>
      <p:sp>
        <p:nvSpPr>
          <p:cNvPr id="3" name="Content Placeholder 2"/>
          <p:cNvSpPr>
            <a:spLocks noGrp="1"/>
          </p:cNvSpPr>
          <p:nvPr>
            <p:ph idx="1"/>
          </p:nvPr>
        </p:nvSpPr>
        <p:spPr>
          <a:xfrm>
            <a:off x="838200" y="1661532"/>
            <a:ext cx="10515600" cy="4515431"/>
          </a:xfrm>
        </p:spPr>
        <p:txBody>
          <a:bodyPr>
            <a:normAutofit/>
          </a:bodyPr>
          <a:lstStyle>
            <a:lvl1pPr>
              <a:defRPr sz="2200">
                <a:latin typeface="Calibri" charset="0"/>
                <a:ea typeface="Calibri" charset="0"/>
                <a:cs typeface="Calibri" charset="0"/>
              </a:defRPr>
            </a:lvl1pPr>
            <a:lvl2pPr>
              <a:defRPr sz="1800">
                <a:latin typeface="Calibri" charset="0"/>
                <a:ea typeface="Calibri" charset="0"/>
                <a:cs typeface="Calibri" charset="0"/>
              </a:defRPr>
            </a:lvl2pPr>
            <a:lvl3pPr>
              <a:defRPr sz="1600">
                <a:latin typeface="Calibri" charset="0"/>
                <a:ea typeface="Calibri" charset="0"/>
                <a:cs typeface="Calibri" charset="0"/>
              </a:defRPr>
            </a:lvl3pPr>
            <a:lvl4pPr>
              <a:defRPr sz="1400">
                <a:latin typeface="Calibri" charset="0"/>
                <a:ea typeface="Calibri" charset="0"/>
                <a:cs typeface="Calibri" charset="0"/>
              </a:defRPr>
            </a:lvl4pPr>
            <a:lvl5pPr>
              <a:defRPr sz="1400">
                <a:latin typeface="Calibri" charset="0"/>
                <a:ea typeface="Calibri" charset="0"/>
                <a:cs typeface="Calibri"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A007597-078D-654F-ACFB-A9BD1773A88A}"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1254118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A007597-078D-654F-ACFB-A9BD1773A88A}" type="datetimeFigureOut">
              <a:rPr lang="en-US" smtClean="0"/>
              <a:t>4/24/20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4175837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A007597-078D-654F-ACFB-A9BD1773A88A}"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353931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A007597-078D-654F-ACFB-A9BD1773A88A}" type="datetimeFigureOut">
              <a:rPr lang="en-US" smtClean="0"/>
              <a:t>4/24/20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21398296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A007597-078D-654F-ACFB-A9BD1773A88A}" type="datetimeFigureOut">
              <a:rPr lang="en-US" smtClean="0"/>
              <a:t>4/24/20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2076357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007597-078D-654F-ACFB-A9BD1773A88A}" type="datetimeFigureOut">
              <a:rPr lang="en-US" smtClean="0"/>
              <a:t>4/24/20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734264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007597-078D-654F-ACFB-A9BD1773A88A}"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1421908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A007597-078D-654F-ACFB-A9BD1773A88A}" type="datetimeFigureOut">
              <a:rPr lang="en-US" smtClean="0"/>
              <a:t>4/24/20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27F059-D9FB-A340-914E-DC4B5AF8936E}" type="slidenum">
              <a:rPr lang="en-US" smtClean="0"/>
              <a:t>‹#›</a:t>
            </a:fld>
            <a:endParaRPr lang="en-US"/>
          </a:p>
        </p:txBody>
      </p:sp>
    </p:spTree>
    <p:extLst>
      <p:ext uri="{BB962C8B-B14F-4D97-AF65-F5344CB8AC3E}">
        <p14:creationId xmlns:p14="http://schemas.microsoft.com/office/powerpoint/2010/main" val="81358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084534"/>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616927"/>
            <a:ext cx="10515600" cy="456003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07597-078D-654F-ACFB-A9BD1773A88A}" type="datetimeFigureOut">
              <a:rPr lang="en-US" smtClean="0"/>
              <a:t>4/24/20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27F059-D9FB-A340-914E-DC4B5AF8936E}" type="slidenum">
              <a:rPr lang="en-US" smtClean="0"/>
              <a:t>‹#›</a:t>
            </a:fld>
            <a:endParaRPr lang="en-US"/>
          </a:p>
        </p:txBody>
      </p:sp>
    </p:spTree>
    <p:extLst>
      <p:ext uri="{BB962C8B-B14F-4D97-AF65-F5344CB8AC3E}">
        <p14:creationId xmlns:p14="http://schemas.microsoft.com/office/powerpoint/2010/main" val="1433985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Calibri" charset="0"/>
          <a:ea typeface="Calibri" charset="0"/>
          <a:cs typeface="Calibri"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Calibri" charset="0"/>
          <a:ea typeface="Calibri" charset="0"/>
          <a:cs typeface="Calibri" charset="0"/>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Calibri" charset="0"/>
          <a:ea typeface="Calibri" charset="0"/>
          <a:cs typeface="Calibri" charset="0"/>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Calibri" charset="0"/>
          <a:ea typeface="Calibri" charset="0"/>
          <a:cs typeface="Calibr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832710"/>
          </a:xfrm>
        </p:spPr>
        <p:txBody>
          <a:bodyPr/>
          <a:lstStyle/>
          <a:p>
            <a:r>
              <a:rPr lang="en-US" dirty="0"/>
              <a:t>Dialogue Visualization </a:t>
            </a:r>
            <a:br>
              <a:rPr lang="en-US" dirty="0"/>
            </a:br>
            <a:r>
              <a:rPr lang="en-US" dirty="0"/>
              <a:t>User Interface Ideas</a:t>
            </a:r>
          </a:p>
        </p:txBody>
      </p:sp>
      <p:sp>
        <p:nvSpPr>
          <p:cNvPr id="3" name="Subtitle 2"/>
          <p:cNvSpPr>
            <a:spLocks noGrp="1"/>
          </p:cNvSpPr>
          <p:nvPr>
            <p:ph type="subTitle" idx="1"/>
          </p:nvPr>
        </p:nvSpPr>
        <p:spPr>
          <a:xfrm>
            <a:off x="1524000" y="3300761"/>
            <a:ext cx="9144000" cy="1957039"/>
          </a:xfrm>
        </p:spPr>
        <p:txBody>
          <a:bodyPr>
            <a:normAutofit/>
          </a:bodyPr>
          <a:lstStyle/>
          <a:p>
            <a:r>
              <a:rPr lang="en-US" sz="2800" dirty="0"/>
              <a:t>April 2020</a:t>
            </a:r>
          </a:p>
        </p:txBody>
      </p:sp>
    </p:spTree>
    <p:extLst>
      <p:ext uri="{BB962C8B-B14F-4D97-AF65-F5344CB8AC3E}">
        <p14:creationId xmlns:p14="http://schemas.microsoft.com/office/powerpoint/2010/main" val="17478114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pic>
        <p:nvPicPr>
          <p:cNvPr id="7" name="Picture 6">
            <a:extLst>
              <a:ext uri="{FF2B5EF4-FFF2-40B4-BE49-F238E27FC236}">
                <a16:creationId xmlns:a16="http://schemas.microsoft.com/office/drawing/2014/main" id="{D9D32D3C-24F4-934D-804F-D853C4C2E20C}"/>
              </a:ext>
            </a:extLst>
          </p:cNvPr>
          <p:cNvPicPr>
            <a:picLocks noChangeAspect="1"/>
          </p:cNvPicPr>
          <p:nvPr/>
        </p:nvPicPr>
        <p:blipFill>
          <a:blip r:embed="rId4"/>
          <a:stretch>
            <a:fillRect/>
          </a:stretch>
        </p:blipFill>
        <p:spPr>
          <a:xfrm flipH="1">
            <a:off x="9322041" y="3911852"/>
            <a:ext cx="45719" cy="2980877"/>
          </a:xfrm>
          <a:prstGeom prst="rect">
            <a:avLst/>
          </a:prstGeom>
        </p:spPr>
      </p:pic>
      <p:sp>
        <p:nvSpPr>
          <p:cNvPr id="10" name="Rectangle 9">
            <a:extLst>
              <a:ext uri="{FF2B5EF4-FFF2-40B4-BE49-F238E27FC236}">
                <a16:creationId xmlns:a16="http://schemas.microsoft.com/office/drawing/2014/main" id="{96487953-2EFB-094E-A10E-436C1F8ECC6E}"/>
              </a:ext>
            </a:extLst>
          </p:cNvPr>
          <p:cNvSpPr/>
          <p:nvPr/>
        </p:nvSpPr>
        <p:spPr>
          <a:xfrm>
            <a:off x="45718" y="3773978"/>
            <a:ext cx="6451557" cy="3118751"/>
          </a:xfrm>
          <a:prstGeom prst="rect">
            <a:avLst/>
          </a:prstGeom>
          <a:solidFill>
            <a:srgbClr val="EDEFF2"/>
          </a:solid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25F755C0-B6B6-FF4D-BF27-981C44EDC860}"/>
              </a:ext>
            </a:extLst>
          </p:cNvPr>
          <p:cNvSpPr txBox="1"/>
          <p:nvPr/>
        </p:nvSpPr>
        <p:spPr>
          <a:xfrm>
            <a:off x="3441472" y="4065121"/>
            <a:ext cx="2842946" cy="2800767"/>
          </a:xfrm>
          <a:prstGeom prst="rect">
            <a:avLst/>
          </a:prstGeom>
          <a:noFill/>
        </p:spPr>
        <p:txBody>
          <a:bodyPr wrap="square" rtlCol="0">
            <a:spAutoFit/>
          </a:bodyPr>
          <a:lstStyle/>
          <a:p>
            <a:r>
              <a:rPr lang="en-US" sz="1600" dirty="0"/>
              <a:t>You asked 3 open questions and 7 closed questions in the selected part.</a:t>
            </a:r>
          </a:p>
          <a:p>
            <a:endParaRPr lang="en-US" sz="1600" dirty="0"/>
          </a:p>
          <a:p>
            <a:endParaRPr lang="en-US" sz="1600" dirty="0"/>
          </a:p>
          <a:p>
            <a:r>
              <a:rPr lang="en-US" sz="1200" dirty="0"/>
              <a:t>Open questions usually requires long responses and trigger deeper dialogues. For example, </a:t>
            </a:r>
            <a:r>
              <a:rPr lang="en-US" sz="1200" i="1" dirty="0"/>
              <a:t>how do you  change a variable? </a:t>
            </a:r>
          </a:p>
          <a:p>
            <a:endParaRPr lang="en-US" sz="1200" dirty="0"/>
          </a:p>
          <a:p>
            <a:r>
              <a:rPr lang="en-US" sz="1200" dirty="0"/>
              <a:t>Closed questions are usually require short responses. For example, </a:t>
            </a:r>
            <a:r>
              <a:rPr lang="en-US" sz="1200" i="1" dirty="0"/>
              <a:t>where is the variable block?</a:t>
            </a:r>
          </a:p>
        </p:txBody>
      </p:sp>
      <p:sp>
        <p:nvSpPr>
          <p:cNvPr id="12" name="TextBox 11">
            <a:extLst>
              <a:ext uri="{FF2B5EF4-FFF2-40B4-BE49-F238E27FC236}">
                <a16:creationId xmlns:a16="http://schemas.microsoft.com/office/drawing/2014/main" id="{8CE50410-854C-E244-9E90-EBC415360D40}"/>
              </a:ext>
            </a:extLst>
          </p:cNvPr>
          <p:cNvSpPr txBox="1"/>
          <p:nvPr/>
        </p:nvSpPr>
        <p:spPr>
          <a:xfrm>
            <a:off x="299271" y="4076937"/>
            <a:ext cx="2802249" cy="2154436"/>
          </a:xfrm>
          <a:prstGeom prst="rect">
            <a:avLst/>
          </a:prstGeom>
          <a:noFill/>
        </p:spPr>
        <p:txBody>
          <a:bodyPr wrap="square" rtlCol="0">
            <a:spAutoFit/>
          </a:bodyPr>
          <a:lstStyle/>
          <a:p>
            <a:r>
              <a:rPr lang="en-US" sz="1600" dirty="0"/>
              <a:t>In the selected part, you and your partner talked about …</a:t>
            </a:r>
          </a:p>
          <a:p>
            <a:pPr marL="285750" indent="-285750">
              <a:buFont typeface="Arial" panose="020B0604020202020204" pitchFamily="34" charset="0"/>
              <a:buChar char="•"/>
            </a:pPr>
            <a:endParaRPr lang="en-US" sz="600" dirty="0"/>
          </a:p>
          <a:p>
            <a:pPr marL="285750" indent="-285750">
              <a:buFont typeface="Arial" panose="020B0604020202020204" pitchFamily="34" charset="0"/>
              <a:buChar char="•"/>
            </a:pPr>
            <a:r>
              <a:rPr lang="en-US" sz="1600" dirty="0"/>
              <a:t>Wavelength range</a:t>
            </a:r>
          </a:p>
          <a:p>
            <a:pPr marL="285750" indent="-285750">
              <a:buFont typeface="Arial" panose="020B0604020202020204" pitchFamily="34" charset="0"/>
              <a:buChar char="•"/>
            </a:pPr>
            <a:r>
              <a:rPr lang="en-US" sz="1600" dirty="0"/>
              <a:t>Variable</a:t>
            </a:r>
          </a:p>
          <a:p>
            <a:pPr marL="285750" indent="-285750">
              <a:buFont typeface="Arial" panose="020B0604020202020204" pitchFamily="34" charset="0"/>
              <a:buChar char="•"/>
            </a:pPr>
            <a:r>
              <a:rPr lang="en-US" sz="1600" dirty="0"/>
              <a:t>Basketball</a:t>
            </a:r>
          </a:p>
          <a:p>
            <a:pPr marL="285750" indent="-285750">
              <a:buFont typeface="Arial" panose="020B0604020202020204" pitchFamily="34" charset="0"/>
              <a:buChar char="•"/>
            </a:pPr>
            <a:r>
              <a:rPr lang="en-US" sz="1600" dirty="0"/>
              <a:t>Green color</a:t>
            </a:r>
          </a:p>
          <a:p>
            <a:pPr marL="285750" indent="-285750">
              <a:buFont typeface="Arial" panose="020B0604020202020204" pitchFamily="34" charset="0"/>
              <a:buChar char="•"/>
            </a:pPr>
            <a:r>
              <a:rPr lang="en-US" sz="1600" dirty="0"/>
              <a:t>Amplitude</a:t>
            </a:r>
          </a:p>
          <a:p>
            <a:pPr marL="285750" indent="-285750">
              <a:buFont typeface="Arial" panose="020B0604020202020204" pitchFamily="34" charset="0"/>
              <a:buChar char="•"/>
            </a:pPr>
            <a:r>
              <a:rPr lang="en-US" sz="1600" dirty="0"/>
              <a:t>…</a:t>
            </a:r>
          </a:p>
        </p:txBody>
      </p:sp>
      <p:cxnSp>
        <p:nvCxnSpPr>
          <p:cNvPr id="14" name="Straight Connector 13">
            <a:extLst>
              <a:ext uri="{FF2B5EF4-FFF2-40B4-BE49-F238E27FC236}">
                <a16:creationId xmlns:a16="http://schemas.microsoft.com/office/drawing/2014/main" id="{4C962E4A-81B3-1045-9400-B7D96ED250E5}"/>
              </a:ext>
            </a:extLst>
          </p:cNvPr>
          <p:cNvCxnSpPr>
            <a:cxnSpLocks/>
            <a:stCxn id="10" idx="0"/>
            <a:endCxn id="10" idx="2"/>
          </p:cNvCxnSpPr>
          <p:nvPr/>
        </p:nvCxnSpPr>
        <p:spPr>
          <a:xfrm>
            <a:off x="3271497" y="3773978"/>
            <a:ext cx="0" cy="3118751"/>
          </a:xfrm>
          <a:prstGeom prst="line">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2F7BD818-BAC2-8E47-A889-C89F8D84E82C}"/>
              </a:ext>
            </a:extLst>
          </p:cNvPr>
          <p:cNvSpPr/>
          <p:nvPr/>
        </p:nvSpPr>
        <p:spPr>
          <a:xfrm>
            <a:off x="792473" y="3549045"/>
            <a:ext cx="1645928" cy="205588"/>
          </a:xfrm>
          <a:prstGeom prst="rect">
            <a:avLst/>
          </a:prstGeom>
          <a:solidFill>
            <a:schemeClr val="tx2">
              <a:lumMod val="20000"/>
              <a:lumOff val="80000"/>
            </a:schemeClr>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rPr>
              <a:t>Keywords and Questions</a:t>
            </a:r>
          </a:p>
        </p:txBody>
      </p:sp>
      <p:sp>
        <p:nvSpPr>
          <p:cNvPr id="23" name="Rectangle 22">
            <a:extLst>
              <a:ext uri="{FF2B5EF4-FFF2-40B4-BE49-F238E27FC236}">
                <a16:creationId xmlns:a16="http://schemas.microsoft.com/office/drawing/2014/main" id="{1988A382-E424-8142-AFC9-B6DB3A430260}"/>
              </a:ext>
            </a:extLst>
          </p:cNvPr>
          <p:cNvSpPr/>
          <p:nvPr/>
        </p:nvSpPr>
        <p:spPr>
          <a:xfrm>
            <a:off x="45718" y="3549045"/>
            <a:ext cx="746755" cy="205588"/>
          </a:xfrm>
          <a:prstGeom prst="rect">
            <a:avLst/>
          </a:prstGeom>
          <a:solidFill>
            <a:schemeClr val="tx2">
              <a:lumMod val="20000"/>
              <a:lumOff val="80000"/>
            </a:schemeClr>
          </a:solid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b="1" dirty="0">
                <a:solidFill>
                  <a:schemeClr val="bg2">
                    <a:lumMod val="75000"/>
                  </a:schemeClr>
                </a:solidFill>
              </a:rPr>
              <a:t>Dialogue</a:t>
            </a:r>
          </a:p>
        </p:txBody>
      </p:sp>
    </p:spTree>
    <p:extLst>
      <p:ext uri="{BB962C8B-B14F-4D97-AF65-F5344CB8AC3E}">
        <p14:creationId xmlns:p14="http://schemas.microsoft.com/office/powerpoint/2010/main" val="33885790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18FD7-335E-B64A-AE79-38C5D07868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391496-2F3D-D144-8906-F4DC80BCFFE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77245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
        <p:nvSpPr>
          <p:cNvPr id="2" name="Rectangle 1">
            <a:extLst>
              <a:ext uri="{FF2B5EF4-FFF2-40B4-BE49-F238E27FC236}">
                <a16:creationId xmlns:a16="http://schemas.microsoft.com/office/drawing/2014/main" id="{4822B611-943C-974E-92B0-13EB43EC3DBF}"/>
              </a:ext>
            </a:extLst>
          </p:cNvPr>
          <p:cNvSpPr/>
          <p:nvPr/>
        </p:nvSpPr>
        <p:spPr>
          <a:xfrm>
            <a:off x="6666112" y="787940"/>
            <a:ext cx="2587558" cy="228600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CC24655-EBBF-B941-9C10-5EEEF0E6A41E}"/>
              </a:ext>
            </a:extLst>
          </p:cNvPr>
          <p:cNvSpPr/>
          <p:nvPr/>
        </p:nvSpPr>
        <p:spPr>
          <a:xfrm>
            <a:off x="6666112" y="3287949"/>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DF7ACE91-DFA7-EA4A-81F8-A5E671E273ED}"/>
              </a:ext>
            </a:extLst>
          </p:cNvPr>
          <p:cNvSpPr txBox="1"/>
          <p:nvPr/>
        </p:nvSpPr>
        <p:spPr>
          <a:xfrm>
            <a:off x="6666112" y="869014"/>
            <a:ext cx="2708088" cy="1692771"/>
          </a:xfrm>
          <a:prstGeom prst="rect">
            <a:avLst/>
          </a:prstGeom>
          <a:noFill/>
        </p:spPr>
        <p:txBody>
          <a:bodyPr wrap="square" rtlCol="0">
            <a:spAutoFit/>
          </a:bodyPr>
          <a:lstStyle/>
          <a:p>
            <a:r>
              <a:rPr lang="en-US" sz="1600" dirty="0">
                <a:solidFill>
                  <a:schemeClr val="bg1"/>
                </a:solidFill>
              </a:rPr>
              <a:t>Your team talked about …</a:t>
            </a:r>
          </a:p>
          <a:p>
            <a:pPr marL="285750" indent="-285750">
              <a:buFont typeface="Arial" panose="020B0604020202020204" pitchFamily="34" charset="0"/>
              <a:buChar char="•"/>
            </a:pPr>
            <a:endParaRPr lang="en-US" sz="600" dirty="0">
              <a:solidFill>
                <a:schemeClr val="bg1"/>
              </a:solidFill>
            </a:endParaRPr>
          </a:p>
          <a:p>
            <a:pPr marL="285750" indent="-285750">
              <a:buFont typeface="Arial" panose="020B0604020202020204" pitchFamily="34" charset="0"/>
              <a:buChar char="•"/>
            </a:pPr>
            <a:r>
              <a:rPr lang="en-US" sz="1600" dirty="0">
                <a:solidFill>
                  <a:schemeClr val="bg1"/>
                </a:solidFill>
              </a:rPr>
              <a:t>Wavelength range</a:t>
            </a:r>
          </a:p>
          <a:p>
            <a:pPr marL="285750" indent="-285750">
              <a:buFont typeface="Arial" panose="020B0604020202020204" pitchFamily="34" charset="0"/>
              <a:buChar char="•"/>
            </a:pPr>
            <a:r>
              <a:rPr lang="en-US" sz="1600" dirty="0">
                <a:solidFill>
                  <a:schemeClr val="bg1"/>
                </a:solidFill>
              </a:rPr>
              <a:t>Variable</a:t>
            </a:r>
          </a:p>
          <a:p>
            <a:pPr marL="285750" indent="-285750">
              <a:buFont typeface="Arial" panose="020B0604020202020204" pitchFamily="34" charset="0"/>
              <a:buChar char="•"/>
            </a:pPr>
            <a:r>
              <a:rPr lang="en-US" sz="1600" dirty="0">
                <a:solidFill>
                  <a:schemeClr val="bg1"/>
                </a:solidFill>
              </a:rPr>
              <a:t>Basketball</a:t>
            </a:r>
          </a:p>
          <a:p>
            <a:pPr marL="285750" indent="-285750">
              <a:buFont typeface="Arial" panose="020B0604020202020204" pitchFamily="34" charset="0"/>
              <a:buChar char="•"/>
            </a:pPr>
            <a:r>
              <a:rPr lang="en-US" sz="1600" dirty="0">
                <a:solidFill>
                  <a:schemeClr val="bg1"/>
                </a:solidFill>
              </a:rPr>
              <a:t>Green color</a:t>
            </a:r>
          </a:p>
          <a:p>
            <a:pPr marL="285750" indent="-285750">
              <a:buFont typeface="Arial" panose="020B0604020202020204" pitchFamily="34" charset="0"/>
              <a:buChar char="•"/>
            </a:pPr>
            <a:r>
              <a:rPr lang="en-US" sz="1600" dirty="0">
                <a:solidFill>
                  <a:schemeClr val="bg1"/>
                </a:solidFill>
              </a:rPr>
              <a:t>Amplitude </a:t>
            </a:r>
          </a:p>
        </p:txBody>
      </p:sp>
      <p:sp>
        <p:nvSpPr>
          <p:cNvPr id="7" name="Rectangle 6">
            <a:extLst>
              <a:ext uri="{FF2B5EF4-FFF2-40B4-BE49-F238E27FC236}">
                <a16:creationId xmlns:a16="http://schemas.microsoft.com/office/drawing/2014/main" id="{B0853BBF-32DA-7C4B-ABBD-88A2443957FE}"/>
              </a:ext>
            </a:extLst>
          </p:cNvPr>
          <p:cNvSpPr/>
          <p:nvPr/>
        </p:nvSpPr>
        <p:spPr>
          <a:xfrm>
            <a:off x="6565161" y="537047"/>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200" b="1" dirty="0">
                <a:solidFill>
                  <a:srgbClr val="D2DCDF"/>
                </a:solidFill>
              </a:rPr>
              <a:t>Keywords</a:t>
            </a:r>
          </a:p>
        </p:txBody>
      </p:sp>
      <p:pic>
        <p:nvPicPr>
          <p:cNvPr id="5" name="Picture 4">
            <a:extLst>
              <a:ext uri="{FF2B5EF4-FFF2-40B4-BE49-F238E27FC236}">
                <a16:creationId xmlns:a16="http://schemas.microsoft.com/office/drawing/2014/main" id="{220722D5-D318-E64E-9A83-0FB9E7C57376}"/>
              </a:ext>
            </a:extLst>
          </p:cNvPr>
          <p:cNvPicPr>
            <a:picLocks noChangeAspect="1"/>
          </p:cNvPicPr>
          <p:nvPr/>
        </p:nvPicPr>
        <p:blipFill rotWithShape="1">
          <a:blip r:embed="rId4"/>
          <a:srcRect r="50455" b="1606"/>
          <a:stretch/>
        </p:blipFill>
        <p:spPr>
          <a:xfrm>
            <a:off x="9314698" y="425196"/>
            <a:ext cx="2816204" cy="3076762"/>
          </a:xfrm>
          <a:prstGeom prst="rect">
            <a:avLst/>
          </a:prstGeom>
        </p:spPr>
      </p:pic>
    </p:spTree>
    <p:extLst>
      <p:ext uri="{BB962C8B-B14F-4D97-AF65-F5344CB8AC3E}">
        <p14:creationId xmlns:p14="http://schemas.microsoft.com/office/powerpoint/2010/main" val="3443959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0CECC-A522-EA4F-9115-6790A67D91F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D9C7905-142E-3B4D-BAE5-975E13203D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239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1B037-44D1-C745-9229-E0FF027ABD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C9354A-517F-F446-A843-FDB4A3CE564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808781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CD83A-3766-E343-89AB-97983D4F724E}"/>
              </a:ext>
            </a:extLst>
          </p:cNvPr>
          <p:cNvSpPr>
            <a:spLocks noGrp="1"/>
          </p:cNvSpPr>
          <p:nvPr>
            <p:ph type="title"/>
          </p:nvPr>
        </p:nvSpPr>
        <p:spPr/>
        <p:txBody>
          <a:bodyPr/>
          <a:lstStyle/>
          <a:p>
            <a:r>
              <a:rPr lang="en-US" dirty="0"/>
              <a:t>Dialogue Data</a:t>
            </a:r>
          </a:p>
        </p:txBody>
      </p:sp>
      <p:sp>
        <p:nvSpPr>
          <p:cNvPr id="3" name="Content Placeholder 2">
            <a:extLst>
              <a:ext uri="{FF2B5EF4-FFF2-40B4-BE49-F238E27FC236}">
                <a16:creationId xmlns:a16="http://schemas.microsoft.com/office/drawing/2014/main" id="{7270F075-5CDA-7C47-870E-A97AB6289272}"/>
              </a:ext>
            </a:extLst>
          </p:cNvPr>
          <p:cNvSpPr>
            <a:spLocks noGrp="1"/>
          </p:cNvSpPr>
          <p:nvPr>
            <p:ph idx="1"/>
          </p:nvPr>
        </p:nvSpPr>
        <p:spPr/>
        <p:txBody>
          <a:bodyPr>
            <a:normAutofit/>
          </a:bodyPr>
          <a:lstStyle/>
          <a:p>
            <a:r>
              <a:rPr lang="en-US" sz="2800" dirty="0"/>
              <a:t>The conversation is very shallow.</a:t>
            </a:r>
          </a:p>
          <a:p>
            <a:r>
              <a:rPr lang="en-US" sz="2800" dirty="0"/>
              <a:t>Short sentences, frequent turn-taking.</a:t>
            </a:r>
          </a:p>
          <a:p>
            <a:r>
              <a:rPr lang="en-US" sz="2800" dirty="0"/>
              <a:t>Students focus on completing the sub-tasks rather than the process.</a:t>
            </a:r>
          </a:p>
          <a:p>
            <a:r>
              <a:rPr lang="en-US" sz="2800" dirty="0"/>
              <a:t>Usually, no questions about how things work.</a:t>
            </a:r>
          </a:p>
          <a:p>
            <a:r>
              <a:rPr lang="en-US" sz="2800" b="1" dirty="0"/>
              <a:t>Competition for power is very visible.</a:t>
            </a:r>
          </a:p>
          <a:p>
            <a:r>
              <a:rPr lang="en-US" sz="2800" dirty="0"/>
              <a:t>Most of them completed the task.</a:t>
            </a:r>
          </a:p>
        </p:txBody>
      </p:sp>
    </p:spTree>
    <p:extLst>
      <p:ext uri="{BB962C8B-B14F-4D97-AF65-F5344CB8AC3E}">
        <p14:creationId xmlns:p14="http://schemas.microsoft.com/office/powerpoint/2010/main" val="22099280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AA9D489-9911-D448-88EE-3485DD69D71C}"/>
              </a:ext>
            </a:extLst>
          </p:cNvPr>
          <p:cNvGraphicFramePr>
            <a:graphicFrameLocks noGrp="1"/>
          </p:cNvGraphicFramePr>
          <p:nvPr>
            <p:ph idx="1"/>
            <p:extLst>
              <p:ext uri="{D42A27DB-BD31-4B8C-83A1-F6EECF244321}">
                <p14:modId xmlns:p14="http://schemas.microsoft.com/office/powerpoint/2010/main" val="53486595"/>
              </p:ext>
            </p:extLst>
          </p:nvPr>
        </p:nvGraphicFramePr>
        <p:xfrm>
          <a:off x="186017" y="537883"/>
          <a:ext cx="11819965" cy="5051879"/>
        </p:xfrm>
        <a:graphic>
          <a:graphicData uri="http://schemas.openxmlformats.org/drawingml/2006/table">
            <a:tbl>
              <a:tblPr>
                <a:tableStyleId>{5C22544A-7EE6-4342-B048-85BDC9FD1C3A}</a:tableStyleId>
              </a:tblPr>
              <a:tblGrid>
                <a:gridCol w="1354044">
                  <a:extLst>
                    <a:ext uri="{9D8B030D-6E8A-4147-A177-3AD203B41FA5}">
                      <a16:colId xmlns:a16="http://schemas.microsoft.com/office/drawing/2014/main" val="494104304"/>
                    </a:ext>
                  </a:extLst>
                </a:gridCol>
                <a:gridCol w="1600945">
                  <a:extLst>
                    <a:ext uri="{9D8B030D-6E8A-4147-A177-3AD203B41FA5}">
                      <a16:colId xmlns:a16="http://schemas.microsoft.com/office/drawing/2014/main" val="3420414495"/>
                    </a:ext>
                  </a:extLst>
                </a:gridCol>
                <a:gridCol w="1477496">
                  <a:extLst>
                    <a:ext uri="{9D8B030D-6E8A-4147-A177-3AD203B41FA5}">
                      <a16:colId xmlns:a16="http://schemas.microsoft.com/office/drawing/2014/main" val="2169642504"/>
                    </a:ext>
                  </a:extLst>
                </a:gridCol>
                <a:gridCol w="1477496">
                  <a:extLst>
                    <a:ext uri="{9D8B030D-6E8A-4147-A177-3AD203B41FA5}">
                      <a16:colId xmlns:a16="http://schemas.microsoft.com/office/drawing/2014/main" val="2674556955"/>
                    </a:ext>
                  </a:extLst>
                </a:gridCol>
                <a:gridCol w="1477496">
                  <a:extLst>
                    <a:ext uri="{9D8B030D-6E8A-4147-A177-3AD203B41FA5}">
                      <a16:colId xmlns:a16="http://schemas.microsoft.com/office/drawing/2014/main" val="1212540075"/>
                    </a:ext>
                  </a:extLst>
                </a:gridCol>
                <a:gridCol w="1477496">
                  <a:extLst>
                    <a:ext uri="{9D8B030D-6E8A-4147-A177-3AD203B41FA5}">
                      <a16:colId xmlns:a16="http://schemas.microsoft.com/office/drawing/2014/main" val="837410029"/>
                    </a:ext>
                  </a:extLst>
                </a:gridCol>
                <a:gridCol w="1477496">
                  <a:extLst>
                    <a:ext uri="{9D8B030D-6E8A-4147-A177-3AD203B41FA5}">
                      <a16:colId xmlns:a16="http://schemas.microsoft.com/office/drawing/2014/main" val="1811047811"/>
                    </a:ext>
                  </a:extLst>
                </a:gridCol>
                <a:gridCol w="1477496">
                  <a:extLst>
                    <a:ext uri="{9D8B030D-6E8A-4147-A177-3AD203B41FA5}">
                      <a16:colId xmlns:a16="http://schemas.microsoft.com/office/drawing/2014/main" val="1903880111"/>
                    </a:ext>
                  </a:extLst>
                </a:gridCol>
              </a:tblGrid>
              <a:tr h="578223">
                <a:tc>
                  <a:txBody>
                    <a:bodyPr/>
                    <a:lstStyle/>
                    <a:p>
                      <a:pPr algn="ctr" fontAlgn="b"/>
                      <a:r>
                        <a:rPr lang="en-US" sz="1600" b="1" u="none" strike="noStrike" dirty="0">
                          <a:effectLst/>
                        </a:rPr>
                        <a:t>Group</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S1_TurnCount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S2_TurnCount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S1_WordCount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S2_WordCount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S1_Q_Count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S2_Q_Count</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err="1">
                          <a:effectLst/>
                        </a:rPr>
                        <a:t>TotalWordCount</a:t>
                      </a:r>
                      <a:endParaRPr lang="en-US" sz="16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622902316"/>
                  </a:ext>
                </a:extLst>
              </a:tr>
              <a:tr h="406696">
                <a:tc>
                  <a:txBody>
                    <a:bodyPr/>
                    <a:lstStyle/>
                    <a:p>
                      <a:pPr algn="ctr" fontAlgn="b"/>
                      <a:r>
                        <a:rPr lang="en-US" sz="1800" b="1" u="none" strike="noStrike" dirty="0">
                          <a:effectLst/>
                        </a:rPr>
                        <a:t>G10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294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316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1978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1658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4398</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28781612"/>
                  </a:ext>
                </a:extLst>
              </a:tr>
              <a:tr h="406696">
                <a:tc>
                  <a:txBody>
                    <a:bodyPr/>
                    <a:lstStyle/>
                    <a:p>
                      <a:pPr algn="ctr" fontAlgn="b"/>
                      <a:r>
                        <a:rPr lang="en-US" sz="1800" b="1" u="none" strike="noStrike" dirty="0">
                          <a:effectLst/>
                        </a:rPr>
                        <a:t>G06</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106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693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342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1415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779132216"/>
                  </a:ext>
                </a:extLst>
              </a:tr>
              <a:tr h="406696">
                <a:tc>
                  <a:txBody>
                    <a:bodyPr/>
                    <a:lstStyle/>
                    <a:p>
                      <a:pPr algn="ctr" fontAlgn="b"/>
                      <a:r>
                        <a:rPr lang="en-US" sz="1800" b="1" u="none" strike="noStrike" dirty="0">
                          <a:effectLst/>
                        </a:rPr>
                        <a:t>G01</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465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324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2631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1615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4344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71904554"/>
                  </a:ext>
                </a:extLst>
              </a:tr>
              <a:tr h="406696">
                <a:tc>
                  <a:txBody>
                    <a:bodyPr/>
                    <a:lstStyle/>
                    <a:p>
                      <a:pPr algn="ctr" fontAlgn="b"/>
                      <a:r>
                        <a:rPr lang="en-US" sz="1800" b="1" u="none" strike="noStrike" dirty="0">
                          <a:effectLst/>
                        </a:rPr>
                        <a:t>G20</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90</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598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434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31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1787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82716739"/>
                  </a:ext>
                </a:extLst>
              </a:tr>
              <a:tr h="406696">
                <a:tc>
                  <a:txBody>
                    <a:bodyPr/>
                    <a:lstStyle/>
                    <a:p>
                      <a:pPr algn="ctr" fontAlgn="b"/>
                      <a:r>
                        <a:rPr lang="en-US" sz="1800" b="1" u="none" strike="noStrike" dirty="0">
                          <a:effectLst/>
                        </a:rPr>
                        <a:t>G15</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193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737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728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1487</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11910056"/>
                  </a:ext>
                </a:extLst>
              </a:tr>
              <a:tr h="406696">
                <a:tc>
                  <a:txBody>
                    <a:bodyPr/>
                    <a:lstStyle/>
                    <a:p>
                      <a:pPr algn="ctr" fontAlgn="b"/>
                      <a:r>
                        <a:rPr lang="en-US" sz="1800" b="1" u="none" strike="noStrike" dirty="0">
                          <a:effectLst/>
                        </a:rPr>
                        <a:t>G22</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248</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237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1337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1059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59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48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2514</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4253140794"/>
                  </a:ext>
                </a:extLst>
              </a:tr>
              <a:tr h="406696">
                <a:tc>
                  <a:txBody>
                    <a:bodyPr/>
                    <a:lstStyle/>
                    <a:p>
                      <a:pPr algn="ctr" fontAlgn="b"/>
                      <a:r>
                        <a:rPr lang="en-US" sz="1800" b="1" u="none" strike="noStrike" dirty="0">
                          <a:effectLst/>
                        </a:rPr>
                        <a:t>G02</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131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84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506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273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23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870</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83842810"/>
                  </a:ext>
                </a:extLst>
              </a:tr>
              <a:tr h="406696">
                <a:tc>
                  <a:txBody>
                    <a:bodyPr/>
                    <a:lstStyle/>
                    <a:p>
                      <a:pPr algn="ctr" fontAlgn="b"/>
                      <a:r>
                        <a:rPr lang="en-US" sz="1800" b="1" u="none" strike="noStrike" dirty="0">
                          <a:effectLst/>
                        </a:rPr>
                        <a:t>G14</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209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275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701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1098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23</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2425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713266391"/>
                  </a:ext>
                </a:extLst>
              </a:tr>
              <a:tr h="406696">
                <a:tc>
                  <a:txBody>
                    <a:bodyPr/>
                    <a:lstStyle/>
                    <a:p>
                      <a:pPr algn="ctr" fontAlgn="b"/>
                      <a:r>
                        <a:rPr lang="en-US" sz="1800" b="1" u="none" strike="noStrike" dirty="0">
                          <a:effectLst/>
                        </a:rPr>
                        <a:t>G09</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131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709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854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18</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2239</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465681043"/>
                  </a:ext>
                </a:extLst>
              </a:tr>
              <a:tr h="406696">
                <a:tc>
                  <a:txBody>
                    <a:bodyPr/>
                    <a:lstStyle/>
                    <a:p>
                      <a:pPr algn="ctr" fontAlgn="b"/>
                      <a:r>
                        <a:rPr lang="en-US" sz="1800" b="1" u="none" strike="noStrike" dirty="0">
                          <a:effectLst/>
                        </a:rPr>
                        <a:t>G05</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147</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164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792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975</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19</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1885</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790396831"/>
                  </a:ext>
                </a:extLst>
              </a:tr>
              <a:tr h="406696">
                <a:tc>
                  <a:txBody>
                    <a:bodyPr/>
                    <a:lstStyle/>
                    <a:p>
                      <a:pPr algn="ctr" fontAlgn="b"/>
                      <a:r>
                        <a:rPr lang="en-US" sz="1800" b="1" u="none" strike="noStrike" dirty="0">
                          <a:effectLst/>
                        </a:rPr>
                        <a:t>G04</a:t>
                      </a:r>
                      <a:endParaRPr lang="en-US" sz="18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243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111</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1263</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336</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19</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1703</a:t>
                      </a:r>
                      <a:endParaRPr lang="en-US" sz="18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610891432"/>
                  </a:ext>
                </a:extLst>
              </a:tr>
            </a:tbl>
          </a:graphicData>
        </a:graphic>
      </p:graphicFrame>
    </p:spTree>
    <p:extLst>
      <p:ext uri="{BB962C8B-B14F-4D97-AF65-F5344CB8AC3E}">
        <p14:creationId xmlns:p14="http://schemas.microsoft.com/office/powerpoint/2010/main" val="3702075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E9399-36A2-6A4C-9572-A576D4A4A76C}"/>
              </a:ext>
            </a:extLst>
          </p:cNvPr>
          <p:cNvSpPr>
            <a:spLocks noGrp="1"/>
          </p:cNvSpPr>
          <p:nvPr>
            <p:ph type="title"/>
          </p:nvPr>
        </p:nvSpPr>
        <p:spPr>
          <a:xfrm>
            <a:off x="838200" y="365125"/>
            <a:ext cx="10515600" cy="1174917"/>
          </a:xfrm>
        </p:spPr>
        <p:txBody>
          <a:bodyPr>
            <a:noAutofit/>
          </a:bodyPr>
          <a:lstStyle/>
          <a:p>
            <a:r>
              <a:rPr lang="en-US" sz="2400" dirty="0"/>
              <a:t>Goal: Exploring temporal dynamics of knowledge building interactions based on sequences of question-answers</a:t>
            </a:r>
            <a:br>
              <a:rPr lang="en-US" sz="2400" dirty="0"/>
            </a:br>
            <a:endParaRPr lang="en-US" sz="2400" dirty="0"/>
          </a:p>
        </p:txBody>
      </p:sp>
      <p:pic>
        <p:nvPicPr>
          <p:cNvPr id="5" name="Picture 4">
            <a:extLst>
              <a:ext uri="{FF2B5EF4-FFF2-40B4-BE49-F238E27FC236}">
                <a16:creationId xmlns:a16="http://schemas.microsoft.com/office/drawing/2014/main" id="{385BA289-1ABB-D747-AF87-41311700C445}"/>
              </a:ext>
            </a:extLst>
          </p:cNvPr>
          <p:cNvPicPr>
            <a:picLocks noChangeAspect="1"/>
          </p:cNvPicPr>
          <p:nvPr/>
        </p:nvPicPr>
        <p:blipFill>
          <a:blip r:embed="rId3"/>
          <a:stretch>
            <a:fillRect/>
          </a:stretch>
        </p:blipFill>
        <p:spPr>
          <a:xfrm>
            <a:off x="1031699" y="1632450"/>
            <a:ext cx="10128602" cy="4748463"/>
          </a:xfrm>
          <a:prstGeom prst="rect">
            <a:avLst/>
          </a:prstGeom>
        </p:spPr>
      </p:pic>
      <p:pic>
        <p:nvPicPr>
          <p:cNvPr id="7" name="Picture 6">
            <a:extLst>
              <a:ext uri="{FF2B5EF4-FFF2-40B4-BE49-F238E27FC236}">
                <a16:creationId xmlns:a16="http://schemas.microsoft.com/office/drawing/2014/main" id="{72477972-29E5-304B-A98D-A54D2755F1B8}"/>
              </a:ext>
            </a:extLst>
          </p:cNvPr>
          <p:cNvPicPr>
            <a:picLocks noChangeAspect="1"/>
          </p:cNvPicPr>
          <p:nvPr/>
        </p:nvPicPr>
        <p:blipFill>
          <a:blip r:embed="rId4"/>
          <a:stretch>
            <a:fillRect/>
          </a:stretch>
        </p:blipFill>
        <p:spPr>
          <a:xfrm>
            <a:off x="0" y="-2729549"/>
            <a:ext cx="9755171" cy="2550255"/>
          </a:xfrm>
          <a:prstGeom prst="rect">
            <a:avLst/>
          </a:prstGeom>
        </p:spPr>
      </p:pic>
    </p:spTree>
    <p:extLst>
      <p:ext uri="{BB962C8B-B14F-4D97-AF65-F5344CB8AC3E}">
        <p14:creationId xmlns:p14="http://schemas.microsoft.com/office/powerpoint/2010/main" val="164854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08E060-9436-174F-B642-19850AEF035C}"/>
              </a:ext>
            </a:extLst>
          </p:cNvPr>
          <p:cNvPicPr>
            <a:picLocks noChangeAspect="1"/>
          </p:cNvPicPr>
          <p:nvPr/>
        </p:nvPicPr>
        <p:blipFill rotWithShape="1">
          <a:blip r:embed="rId3"/>
          <a:srcRect t="7013"/>
          <a:stretch/>
        </p:blipFill>
        <p:spPr>
          <a:xfrm>
            <a:off x="1694946" y="2786779"/>
            <a:ext cx="8802108" cy="4092434"/>
          </a:xfrm>
          <a:prstGeom prst="rect">
            <a:avLst/>
          </a:prstGeom>
        </p:spPr>
      </p:pic>
      <p:sp>
        <p:nvSpPr>
          <p:cNvPr id="2" name="Title 1"/>
          <p:cNvSpPr>
            <a:spLocks noGrp="1"/>
          </p:cNvSpPr>
          <p:nvPr>
            <p:ph type="title"/>
          </p:nvPr>
        </p:nvSpPr>
        <p:spPr/>
        <p:txBody>
          <a:bodyPr/>
          <a:lstStyle/>
          <a:p>
            <a:r>
              <a:rPr lang="en-US" dirty="0"/>
              <a:t>Early detection of power dynamics</a:t>
            </a:r>
          </a:p>
        </p:txBody>
      </p:sp>
      <p:sp>
        <p:nvSpPr>
          <p:cNvPr id="3" name="Content Placeholder 2"/>
          <p:cNvSpPr>
            <a:spLocks noGrp="1"/>
          </p:cNvSpPr>
          <p:nvPr>
            <p:ph idx="1"/>
          </p:nvPr>
        </p:nvSpPr>
        <p:spPr/>
        <p:txBody>
          <a:bodyPr/>
          <a:lstStyle/>
          <a:p>
            <a:r>
              <a:rPr lang="en-US" dirty="0"/>
              <a:t>Cumulative contribution scores can provide just a little. </a:t>
            </a:r>
          </a:p>
          <a:p>
            <a:r>
              <a:rPr lang="en-US" dirty="0"/>
              <a:t>Can we extract useful information from the parts with imbalanced contribution as well as equal contribution?</a:t>
            </a:r>
          </a:p>
        </p:txBody>
      </p:sp>
      <p:grpSp>
        <p:nvGrpSpPr>
          <p:cNvPr id="16" name="Group 15">
            <a:extLst>
              <a:ext uri="{FF2B5EF4-FFF2-40B4-BE49-F238E27FC236}">
                <a16:creationId xmlns:a16="http://schemas.microsoft.com/office/drawing/2014/main" id="{B1CF94EC-287B-7F40-8528-67148307073F}"/>
              </a:ext>
            </a:extLst>
          </p:cNvPr>
          <p:cNvGrpSpPr/>
          <p:nvPr/>
        </p:nvGrpSpPr>
        <p:grpSpPr>
          <a:xfrm>
            <a:off x="3738282" y="3025588"/>
            <a:ext cx="1398493" cy="3832412"/>
            <a:chOff x="6209179" y="3662251"/>
            <a:chExt cx="1335986" cy="3030231"/>
          </a:xfrm>
        </p:grpSpPr>
        <p:sp>
          <p:nvSpPr>
            <p:cNvPr id="17" name="Rectangle 16">
              <a:extLst>
                <a:ext uri="{FF2B5EF4-FFF2-40B4-BE49-F238E27FC236}">
                  <a16:creationId xmlns:a16="http://schemas.microsoft.com/office/drawing/2014/main" id="{12BF50EC-8182-264F-AB60-A2CA492D6388}"/>
                </a:ext>
              </a:extLst>
            </p:cNvPr>
            <p:cNvSpPr/>
            <p:nvPr/>
          </p:nvSpPr>
          <p:spPr>
            <a:xfrm>
              <a:off x="6209180" y="6340790"/>
              <a:ext cx="1335985" cy="351692"/>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17">
              <a:extLst>
                <a:ext uri="{FF2B5EF4-FFF2-40B4-BE49-F238E27FC236}">
                  <a16:creationId xmlns:a16="http://schemas.microsoft.com/office/drawing/2014/main" id="{151D2FE5-EC28-4341-A2BF-4C0EDB4CD486}"/>
                </a:ext>
              </a:extLst>
            </p:cNvPr>
            <p:cNvSpPr/>
            <p:nvPr/>
          </p:nvSpPr>
          <p:spPr>
            <a:xfrm>
              <a:off x="6209179" y="3662251"/>
              <a:ext cx="1335985" cy="2678539"/>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86BDCB8A-1EBA-4B48-BE33-380F151F8A4C}"/>
              </a:ext>
            </a:extLst>
          </p:cNvPr>
          <p:cNvGrpSpPr/>
          <p:nvPr/>
        </p:nvGrpSpPr>
        <p:grpSpPr>
          <a:xfrm>
            <a:off x="6911789" y="3025588"/>
            <a:ext cx="779930" cy="3832412"/>
            <a:chOff x="6209179" y="3662251"/>
            <a:chExt cx="1335986" cy="3030231"/>
          </a:xfrm>
        </p:grpSpPr>
        <p:sp>
          <p:nvSpPr>
            <p:cNvPr id="11" name="Rectangle 10">
              <a:extLst>
                <a:ext uri="{FF2B5EF4-FFF2-40B4-BE49-F238E27FC236}">
                  <a16:creationId xmlns:a16="http://schemas.microsoft.com/office/drawing/2014/main" id="{7F20705F-62A4-9C4B-AF20-3CE192D67D9A}"/>
                </a:ext>
              </a:extLst>
            </p:cNvPr>
            <p:cNvSpPr/>
            <p:nvPr/>
          </p:nvSpPr>
          <p:spPr>
            <a:xfrm>
              <a:off x="6209180" y="6340790"/>
              <a:ext cx="1335985" cy="351692"/>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extLst>
                <a:ext uri="{FF2B5EF4-FFF2-40B4-BE49-F238E27FC236}">
                  <a16:creationId xmlns:a16="http://schemas.microsoft.com/office/drawing/2014/main" id="{AC4DAB83-55D9-E54A-B595-DC553B4A0281}"/>
                </a:ext>
              </a:extLst>
            </p:cNvPr>
            <p:cNvSpPr/>
            <p:nvPr/>
          </p:nvSpPr>
          <p:spPr>
            <a:xfrm>
              <a:off x="6209179" y="3662251"/>
              <a:ext cx="1335985" cy="2678539"/>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50516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208E060-9436-174F-B642-19850AEF035C}"/>
              </a:ext>
            </a:extLst>
          </p:cNvPr>
          <p:cNvPicPr>
            <a:picLocks noChangeAspect="1"/>
          </p:cNvPicPr>
          <p:nvPr/>
        </p:nvPicPr>
        <p:blipFill rotWithShape="1">
          <a:blip r:embed="rId3"/>
          <a:srcRect t="7013"/>
          <a:stretch/>
        </p:blipFill>
        <p:spPr>
          <a:xfrm>
            <a:off x="1694946" y="2786779"/>
            <a:ext cx="8802108" cy="4092434"/>
          </a:xfrm>
          <a:prstGeom prst="rect">
            <a:avLst/>
          </a:prstGeom>
        </p:spPr>
      </p:pic>
      <p:sp>
        <p:nvSpPr>
          <p:cNvPr id="2" name="Title 1"/>
          <p:cNvSpPr>
            <a:spLocks noGrp="1"/>
          </p:cNvSpPr>
          <p:nvPr>
            <p:ph type="title"/>
          </p:nvPr>
        </p:nvSpPr>
        <p:spPr/>
        <p:txBody>
          <a:bodyPr/>
          <a:lstStyle/>
          <a:p>
            <a:r>
              <a:rPr lang="en-US" dirty="0"/>
              <a:t>Early detection of power dynamics</a:t>
            </a:r>
          </a:p>
        </p:txBody>
      </p:sp>
      <p:sp>
        <p:nvSpPr>
          <p:cNvPr id="3" name="Content Placeholder 2"/>
          <p:cNvSpPr>
            <a:spLocks noGrp="1"/>
          </p:cNvSpPr>
          <p:nvPr>
            <p:ph idx="1"/>
          </p:nvPr>
        </p:nvSpPr>
        <p:spPr/>
        <p:txBody>
          <a:bodyPr/>
          <a:lstStyle/>
          <a:p>
            <a:r>
              <a:rPr lang="en-US" dirty="0"/>
              <a:t>Cumulative contribution scores can provide just a little. </a:t>
            </a:r>
          </a:p>
          <a:p>
            <a:r>
              <a:rPr lang="en-US" dirty="0"/>
              <a:t>Can we extract useful information from the parts with imbalanced contribution as well as equal contribution?</a:t>
            </a:r>
          </a:p>
        </p:txBody>
      </p:sp>
      <p:grpSp>
        <p:nvGrpSpPr>
          <p:cNvPr id="16" name="Group 15">
            <a:extLst>
              <a:ext uri="{FF2B5EF4-FFF2-40B4-BE49-F238E27FC236}">
                <a16:creationId xmlns:a16="http://schemas.microsoft.com/office/drawing/2014/main" id="{B1CF94EC-287B-7F40-8528-67148307073F}"/>
              </a:ext>
            </a:extLst>
          </p:cNvPr>
          <p:cNvGrpSpPr/>
          <p:nvPr/>
        </p:nvGrpSpPr>
        <p:grpSpPr>
          <a:xfrm>
            <a:off x="5284694" y="3046801"/>
            <a:ext cx="1627093" cy="3832412"/>
            <a:chOff x="6209179" y="3662251"/>
            <a:chExt cx="1335986" cy="3030231"/>
          </a:xfrm>
        </p:grpSpPr>
        <p:sp>
          <p:nvSpPr>
            <p:cNvPr id="17" name="Rectangle 16">
              <a:extLst>
                <a:ext uri="{FF2B5EF4-FFF2-40B4-BE49-F238E27FC236}">
                  <a16:creationId xmlns:a16="http://schemas.microsoft.com/office/drawing/2014/main" id="{12BF50EC-8182-264F-AB60-A2CA492D6388}"/>
                </a:ext>
              </a:extLst>
            </p:cNvPr>
            <p:cNvSpPr/>
            <p:nvPr/>
          </p:nvSpPr>
          <p:spPr>
            <a:xfrm>
              <a:off x="6209180" y="6340790"/>
              <a:ext cx="1335985" cy="351692"/>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17">
              <a:extLst>
                <a:ext uri="{FF2B5EF4-FFF2-40B4-BE49-F238E27FC236}">
                  <a16:creationId xmlns:a16="http://schemas.microsoft.com/office/drawing/2014/main" id="{151D2FE5-EC28-4341-A2BF-4C0EDB4CD486}"/>
                </a:ext>
              </a:extLst>
            </p:cNvPr>
            <p:cNvSpPr/>
            <p:nvPr/>
          </p:nvSpPr>
          <p:spPr>
            <a:xfrm>
              <a:off x="6209179" y="3662251"/>
              <a:ext cx="1335985" cy="2678539"/>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 name="Group 9">
            <a:extLst>
              <a:ext uri="{FF2B5EF4-FFF2-40B4-BE49-F238E27FC236}">
                <a16:creationId xmlns:a16="http://schemas.microsoft.com/office/drawing/2014/main" id="{86BDCB8A-1EBA-4B48-BE33-380F151F8A4C}"/>
              </a:ext>
            </a:extLst>
          </p:cNvPr>
          <p:cNvGrpSpPr/>
          <p:nvPr/>
        </p:nvGrpSpPr>
        <p:grpSpPr>
          <a:xfrm>
            <a:off x="9117106" y="3046801"/>
            <a:ext cx="497542" cy="3832412"/>
            <a:chOff x="6209179" y="3662251"/>
            <a:chExt cx="1335986" cy="3030231"/>
          </a:xfrm>
        </p:grpSpPr>
        <p:sp>
          <p:nvSpPr>
            <p:cNvPr id="11" name="Rectangle 10">
              <a:extLst>
                <a:ext uri="{FF2B5EF4-FFF2-40B4-BE49-F238E27FC236}">
                  <a16:creationId xmlns:a16="http://schemas.microsoft.com/office/drawing/2014/main" id="{7F20705F-62A4-9C4B-AF20-3CE192D67D9A}"/>
                </a:ext>
              </a:extLst>
            </p:cNvPr>
            <p:cNvSpPr/>
            <p:nvPr/>
          </p:nvSpPr>
          <p:spPr>
            <a:xfrm>
              <a:off x="6209180" y="6340790"/>
              <a:ext cx="1335985" cy="351692"/>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2" name="Rectangle 11">
              <a:extLst>
                <a:ext uri="{FF2B5EF4-FFF2-40B4-BE49-F238E27FC236}">
                  <a16:creationId xmlns:a16="http://schemas.microsoft.com/office/drawing/2014/main" id="{AC4DAB83-55D9-E54A-B595-DC553B4A0281}"/>
                </a:ext>
              </a:extLst>
            </p:cNvPr>
            <p:cNvSpPr/>
            <p:nvPr/>
          </p:nvSpPr>
          <p:spPr>
            <a:xfrm>
              <a:off x="6209179" y="3662251"/>
              <a:ext cx="1335985" cy="2678539"/>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278485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Tree>
    <p:extLst>
      <p:ext uri="{BB962C8B-B14F-4D97-AF65-F5344CB8AC3E}">
        <p14:creationId xmlns:p14="http://schemas.microsoft.com/office/powerpoint/2010/main" val="1158972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3F3B-ECFA-CC40-AF59-5D40A1260222}"/>
              </a:ext>
            </a:extLst>
          </p:cNvPr>
          <p:cNvSpPr>
            <a:spLocks noGrp="1"/>
          </p:cNvSpPr>
          <p:nvPr>
            <p:ph type="title"/>
          </p:nvPr>
        </p:nvSpPr>
        <p:spPr/>
        <p:txBody>
          <a:bodyPr/>
          <a:lstStyle/>
          <a:p>
            <a:endParaRPr lang="en-US"/>
          </a:p>
        </p:txBody>
      </p:sp>
      <p:graphicFrame>
        <p:nvGraphicFramePr>
          <p:cNvPr id="4" name="Content Placeholder 3">
            <a:extLst>
              <a:ext uri="{FF2B5EF4-FFF2-40B4-BE49-F238E27FC236}">
                <a16:creationId xmlns:a16="http://schemas.microsoft.com/office/drawing/2014/main" id="{DA83EC1F-B00C-BB4A-8540-1A54D07E346D}"/>
              </a:ext>
            </a:extLst>
          </p:cNvPr>
          <p:cNvGraphicFramePr>
            <a:graphicFrameLocks noGrp="1"/>
          </p:cNvGraphicFramePr>
          <p:nvPr>
            <p:ph idx="1"/>
            <p:extLst>
              <p:ext uri="{D42A27DB-BD31-4B8C-83A1-F6EECF244321}">
                <p14:modId xmlns:p14="http://schemas.microsoft.com/office/powerpoint/2010/main" val="732835239"/>
              </p:ext>
            </p:extLst>
          </p:nvPr>
        </p:nvGraphicFramePr>
        <p:xfrm>
          <a:off x="422030" y="26894"/>
          <a:ext cx="11357593" cy="6492870"/>
        </p:xfrm>
        <a:graphic>
          <a:graphicData uri="http://schemas.openxmlformats.org/drawingml/2006/table">
            <a:tbl>
              <a:tblPr>
                <a:tableStyleId>{5C22544A-7EE6-4342-B048-85BDC9FD1C3A}</a:tableStyleId>
              </a:tblPr>
              <a:tblGrid>
                <a:gridCol w="1003358">
                  <a:extLst>
                    <a:ext uri="{9D8B030D-6E8A-4147-A177-3AD203B41FA5}">
                      <a16:colId xmlns:a16="http://schemas.microsoft.com/office/drawing/2014/main" val="1355331513"/>
                    </a:ext>
                  </a:extLst>
                </a:gridCol>
                <a:gridCol w="658906">
                  <a:extLst>
                    <a:ext uri="{9D8B030D-6E8A-4147-A177-3AD203B41FA5}">
                      <a16:colId xmlns:a16="http://schemas.microsoft.com/office/drawing/2014/main" val="2010390175"/>
                    </a:ext>
                  </a:extLst>
                </a:gridCol>
                <a:gridCol w="8888506">
                  <a:extLst>
                    <a:ext uri="{9D8B030D-6E8A-4147-A177-3AD203B41FA5}">
                      <a16:colId xmlns:a16="http://schemas.microsoft.com/office/drawing/2014/main" val="578104008"/>
                    </a:ext>
                  </a:extLst>
                </a:gridCol>
                <a:gridCol w="806823">
                  <a:extLst>
                    <a:ext uri="{9D8B030D-6E8A-4147-A177-3AD203B41FA5}">
                      <a16:colId xmlns:a16="http://schemas.microsoft.com/office/drawing/2014/main" val="491744311"/>
                    </a:ext>
                  </a:extLst>
                </a:gridCol>
              </a:tblGrid>
              <a:tr h="360715">
                <a:tc>
                  <a:txBody>
                    <a:bodyPr/>
                    <a:lstStyle/>
                    <a:p>
                      <a:pPr algn="ctr" fontAlgn="b"/>
                      <a:r>
                        <a:rPr lang="en-US" sz="1800" b="1" u="none" strike="noStrike" dirty="0">
                          <a:effectLst/>
                        </a:rPr>
                        <a:t>Time</a:t>
                      </a:r>
                      <a:endParaRPr lang="en-US" sz="1800" b="1" i="0" u="none" strike="noStrike" dirty="0">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000000"/>
                          </a:solidFill>
                          <a:effectLst/>
                          <a:latin typeface="Calibri" panose="020F0502020204030204" pitchFamily="34" charset="0"/>
                        </a:rPr>
                        <a:t>Turn</a:t>
                      </a:r>
                    </a:p>
                  </a:txBody>
                  <a:tcPr marL="8818" marR="8818" marT="8818" marB="0" anchor="b"/>
                </a:tc>
                <a:tc>
                  <a:txBody>
                    <a:bodyPr/>
                    <a:lstStyle/>
                    <a:p>
                      <a:pPr algn="l" fontAlgn="b"/>
                      <a:r>
                        <a:rPr lang="en-US" sz="1800" b="1" u="none" strike="noStrike" dirty="0">
                          <a:effectLst/>
                        </a:rPr>
                        <a:t>Utterance</a:t>
                      </a:r>
                      <a:endParaRPr lang="en-US" sz="1800" b="1"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Q?</a:t>
                      </a:r>
                    </a:p>
                  </a:txBody>
                  <a:tcPr marL="8818" marR="8818" marT="8818" marB="0" anchor="b"/>
                </a:tc>
                <a:extLst>
                  <a:ext uri="{0D108BD9-81ED-4DB2-BD59-A6C34878D82A}">
                    <a16:rowId xmlns:a16="http://schemas.microsoft.com/office/drawing/2014/main" val="1278031094"/>
                  </a:ext>
                </a:extLst>
              </a:tr>
              <a:tr h="360715">
                <a:tc>
                  <a:txBody>
                    <a:bodyPr/>
                    <a:lstStyle/>
                    <a:p>
                      <a:pPr algn="ctr" fontAlgn="b"/>
                      <a:r>
                        <a:rPr lang="en-US" sz="1800" u="none" strike="noStrike">
                          <a:effectLst/>
                        </a:rPr>
                        <a:t>00:11:36</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You can also make it so that it changes.</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3615265206"/>
                  </a:ext>
                </a:extLst>
              </a:tr>
              <a:tr h="360715">
                <a:tc>
                  <a:txBody>
                    <a:bodyPr/>
                    <a:lstStyle/>
                    <a:p>
                      <a:pPr algn="ctr" fontAlgn="b"/>
                      <a:r>
                        <a:rPr lang="en-US" sz="1800" u="none" strike="noStrike">
                          <a:effectLst/>
                        </a:rPr>
                        <a:t>00:11:39</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Yeah, but like -- oh okay.</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2949612829"/>
                  </a:ext>
                </a:extLst>
              </a:tr>
              <a:tr h="360715">
                <a:tc>
                  <a:txBody>
                    <a:bodyPr/>
                    <a:lstStyle/>
                    <a:p>
                      <a:pPr algn="ctr" fontAlgn="b"/>
                      <a:r>
                        <a:rPr lang="en-US" sz="1800" u="none" strike="noStrike" dirty="0">
                          <a:effectLst/>
                        </a:rPr>
                        <a:t>00:11:54</a:t>
                      </a:r>
                      <a:endParaRPr lang="en-US" sz="1800" b="0" i="0" u="none" strike="noStrike" dirty="0">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How did they -- how did they make the ball faster in the ping pong game?</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S2_Q</a:t>
                      </a:r>
                    </a:p>
                  </a:txBody>
                  <a:tcPr marL="8818" marR="8818" marT="8818" marB="0" anchor="b"/>
                </a:tc>
                <a:extLst>
                  <a:ext uri="{0D108BD9-81ED-4DB2-BD59-A6C34878D82A}">
                    <a16:rowId xmlns:a16="http://schemas.microsoft.com/office/drawing/2014/main" val="3732837837"/>
                  </a:ext>
                </a:extLst>
              </a:tr>
              <a:tr h="360715">
                <a:tc>
                  <a:txBody>
                    <a:bodyPr/>
                    <a:lstStyle/>
                    <a:p>
                      <a:pPr algn="ctr" fontAlgn="b"/>
                      <a:r>
                        <a:rPr lang="en-US" sz="1800" u="none" strike="noStrike">
                          <a:effectLst/>
                        </a:rPr>
                        <a:t>00:11:54</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So, what are you trying to do?</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1229237248"/>
                  </a:ext>
                </a:extLst>
              </a:tr>
              <a:tr h="360715">
                <a:tc>
                  <a:txBody>
                    <a:bodyPr/>
                    <a:lstStyle/>
                    <a:p>
                      <a:pPr algn="ctr" fontAlgn="b"/>
                      <a:r>
                        <a:rPr lang="en-US" sz="1800" u="none" strike="noStrike">
                          <a:effectLst/>
                        </a:rPr>
                        <a:t>00:11:59</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Like, we had to change amplitude by that. But that's only in the thing. It didn’t change it like --</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784739718"/>
                  </a:ext>
                </a:extLst>
              </a:tr>
              <a:tr h="360715">
                <a:tc>
                  <a:txBody>
                    <a:bodyPr/>
                    <a:lstStyle/>
                    <a:p>
                      <a:pPr algn="ctr" fontAlgn="b"/>
                      <a:r>
                        <a:rPr lang="en-US" sz="1800" u="none" strike="noStrike">
                          <a:effectLst/>
                        </a:rPr>
                        <a:t>00:12:06</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Well, you have to push the little green flag.</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455465103"/>
                  </a:ext>
                </a:extLst>
              </a:tr>
              <a:tr h="360715">
                <a:tc>
                  <a:txBody>
                    <a:bodyPr/>
                    <a:lstStyle/>
                    <a:p>
                      <a:pPr algn="ctr" fontAlgn="b"/>
                      <a:r>
                        <a:rPr lang="en-US" sz="1800" u="none" strike="noStrike">
                          <a:effectLst/>
                        </a:rPr>
                        <a:t>00:12:07</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I know, but --</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935130292"/>
                  </a:ext>
                </a:extLst>
              </a:tr>
              <a:tr h="360715">
                <a:tc>
                  <a:txBody>
                    <a:bodyPr/>
                    <a:lstStyle/>
                    <a:p>
                      <a:pPr algn="ctr" fontAlgn="b"/>
                      <a:r>
                        <a:rPr lang="en-US" sz="1800" u="none" strike="noStrike">
                          <a:effectLst/>
                        </a:rPr>
                        <a:t>00:12:12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See? It's working.</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S1_Q</a:t>
                      </a:r>
                    </a:p>
                  </a:txBody>
                  <a:tcPr marL="8818" marR="8818" marT="8818" marB="0" anchor="b"/>
                </a:tc>
                <a:extLst>
                  <a:ext uri="{0D108BD9-81ED-4DB2-BD59-A6C34878D82A}">
                    <a16:rowId xmlns:a16="http://schemas.microsoft.com/office/drawing/2014/main" val="2791625802"/>
                  </a:ext>
                </a:extLst>
              </a:tr>
              <a:tr h="360715">
                <a:tc>
                  <a:txBody>
                    <a:bodyPr/>
                    <a:lstStyle/>
                    <a:p>
                      <a:pPr algn="ctr" fontAlgn="b"/>
                      <a:r>
                        <a:rPr lang="en-US" sz="1800" u="none" strike="noStrike">
                          <a:effectLst/>
                        </a:rPr>
                        <a:t>00:12:12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What?</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S2_Q</a:t>
                      </a:r>
                    </a:p>
                  </a:txBody>
                  <a:tcPr marL="8818" marR="8818" marT="8818" marB="0" anchor="b"/>
                </a:tc>
                <a:extLst>
                  <a:ext uri="{0D108BD9-81ED-4DB2-BD59-A6C34878D82A}">
                    <a16:rowId xmlns:a16="http://schemas.microsoft.com/office/drawing/2014/main" val="306250749"/>
                  </a:ext>
                </a:extLst>
              </a:tr>
              <a:tr h="360715">
                <a:tc>
                  <a:txBody>
                    <a:bodyPr/>
                    <a:lstStyle/>
                    <a:p>
                      <a:pPr algn="ctr" fontAlgn="b"/>
                      <a:r>
                        <a:rPr lang="en-US" sz="1800" u="none" strike="noStrike">
                          <a:effectLst/>
                        </a:rPr>
                        <a:t>00:12:14</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What?</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S2_Q</a:t>
                      </a:r>
                    </a:p>
                  </a:txBody>
                  <a:tcPr marL="8818" marR="8818" marT="8818" marB="0" anchor="b"/>
                </a:tc>
                <a:extLst>
                  <a:ext uri="{0D108BD9-81ED-4DB2-BD59-A6C34878D82A}">
                    <a16:rowId xmlns:a16="http://schemas.microsoft.com/office/drawing/2014/main" val="2060474151"/>
                  </a:ext>
                </a:extLst>
              </a:tr>
              <a:tr h="360715">
                <a:tc>
                  <a:txBody>
                    <a:bodyPr/>
                    <a:lstStyle/>
                    <a:p>
                      <a:pPr algn="ctr" fontAlgn="b"/>
                      <a:r>
                        <a:rPr lang="en-US" sz="1800" u="none" strike="noStrike">
                          <a:effectLst/>
                        </a:rPr>
                        <a:t>00:12:15</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Did you not see it? Wait --</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r>
                        <a:rPr lang="en-US" sz="1800" b="1" i="0" u="none" strike="noStrike" dirty="0">
                          <a:solidFill>
                            <a:srgbClr val="252C2F"/>
                          </a:solidFill>
                          <a:effectLst/>
                          <a:latin typeface="Calibri" panose="020F0502020204030204" pitchFamily="34" charset="0"/>
                        </a:rPr>
                        <a:t>S1_Q</a:t>
                      </a:r>
                    </a:p>
                  </a:txBody>
                  <a:tcPr marL="8818" marR="8818" marT="8818" marB="0" anchor="b"/>
                </a:tc>
                <a:extLst>
                  <a:ext uri="{0D108BD9-81ED-4DB2-BD59-A6C34878D82A}">
                    <a16:rowId xmlns:a16="http://schemas.microsoft.com/office/drawing/2014/main" val="2761621306"/>
                  </a:ext>
                </a:extLst>
              </a:tr>
              <a:tr h="360715">
                <a:tc>
                  <a:txBody>
                    <a:bodyPr/>
                    <a:lstStyle/>
                    <a:p>
                      <a:pPr algn="ctr" fontAlgn="b"/>
                      <a:r>
                        <a:rPr lang="en-US" sz="1800" u="none" strike="noStrike">
                          <a:effectLst/>
                        </a:rPr>
                        <a:t>00:12:16</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I changed by five. That's not five.</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2611447989"/>
                  </a:ext>
                </a:extLst>
              </a:tr>
              <a:tr h="360715">
                <a:tc>
                  <a:txBody>
                    <a:bodyPr/>
                    <a:lstStyle/>
                    <a:p>
                      <a:pPr algn="ctr" fontAlgn="b"/>
                      <a:r>
                        <a:rPr lang="en-US" sz="1800" u="none" strike="noStrike">
                          <a:effectLst/>
                        </a:rPr>
                        <a:t>00:12:18</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Yeah.</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2617374989"/>
                  </a:ext>
                </a:extLst>
              </a:tr>
              <a:tr h="360715">
                <a:tc>
                  <a:txBody>
                    <a:bodyPr/>
                    <a:lstStyle/>
                    <a:p>
                      <a:pPr algn="ctr" fontAlgn="b"/>
                      <a:r>
                        <a:rPr lang="en-US" sz="1800" u="none" strike="noStrike">
                          <a:effectLst/>
                        </a:rPr>
                        <a:t>00:12:19</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It continues to change it by five. </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661901843"/>
                  </a:ext>
                </a:extLst>
              </a:tr>
              <a:tr h="360715">
                <a:tc>
                  <a:txBody>
                    <a:bodyPr/>
                    <a:lstStyle/>
                    <a:p>
                      <a:pPr algn="ctr" fontAlgn="b"/>
                      <a:r>
                        <a:rPr lang="en-US" sz="1800" u="none" strike="noStrike">
                          <a:effectLst/>
                        </a:rPr>
                        <a:t>00:12:21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S1</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dirty="0">
                          <a:effectLst/>
                        </a:rPr>
                        <a:t>Forever.</a:t>
                      </a:r>
                      <a:endParaRPr lang="en-US" sz="1800" b="0" i="0" u="none" strike="noStrike" dirty="0">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2565958532"/>
                  </a:ext>
                </a:extLst>
              </a:tr>
              <a:tr h="360715">
                <a:tc>
                  <a:txBody>
                    <a:bodyPr/>
                    <a:lstStyle/>
                    <a:p>
                      <a:pPr algn="ctr" fontAlgn="b"/>
                      <a:r>
                        <a:rPr lang="en-US" sz="1800" u="none" strike="noStrike">
                          <a:effectLst/>
                        </a:rPr>
                        <a:t>00:12:23</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That's quick.</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2646816096"/>
                  </a:ext>
                </a:extLst>
              </a:tr>
              <a:tr h="360715">
                <a:tc>
                  <a:txBody>
                    <a:bodyPr/>
                    <a:lstStyle/>
                    <a:p>
                      <a:pPr algn="ctr" fontAlgn="b"/>
                      <a:r>
                        <a:rPr lang="en-US" sz="1800" u="none" strike="noStrike" dirty="0">
                          <a:effectLst/>
                        </a:rPr>
                        <a:t>00:12:24</a:t>
                      </a:r>
                      <a:endParaRPr lang="en-US" sz="1800" b="0" i="0" u="none" strike="noStrike" dirty="0">
                        <a:solidFill>
                          <a:srgbClr val="000000"/>
                        </a:solidFill>
                        <a:effectLst/>
                        <a:latin typeface="Calibri" panose="020F0502020204030204" pitchFamily="34" charset="0"/>
                      </a:endParaRPr>
                    </a:p>
                  </a:txBody>
                  <a:tcPr marL="8818" marR="8818" marT="8818" marB="0" anchor="b"/>
                </a:tc>
                <a:tc>
                  <a:txBody>
                    <a:bodyPr/>
                    <a:lstStyle/>
                    <a:p>
                      <a:pPr algn="ctr" fontAlgn="b"/>
                      <a:r>
                        <a:rPr lang="en-US" sz="1800" u="none" strike="noStrike">
                          <a:effectLst/>
                        </a:rPr>
                        <a:t>S2</a:t>
                      </a:r>
                      <a:endParaRPr lang="en-US" sz="1800" b="0" i="0" u="none" strike="noStrike">
                        <a:solidFill>
                          <a:srgbClr val="000000"/>
                        </a:solidFill>
                        <a:effectLst/>
                        <a:latin typeface="Calibri" panose="020F0502020204030204" pitchFamily="34" charset="0"/>
                      </a:endParaRPr>
                    </a:p>
                  </a:txBody>
                  <a:tcPr marL="8818" marR="8818" marT="8818" marB="0" anchor="b"/>
                </a:tc>
                <a:tc>
                  <a:txBody>
                    <a:bodyPr/>
                    <a:lstStyle/>
                    <a:p>
                      <a:pPr algn="l" fontAlgn="b"/>
                      <a:r>
                        <a:rPr lang="en-US" sz="1800" u="none" strike="noStrike">
                          <a:effectLst/>
                        </a:rPr>
                        <a:t>Umm...that's a little fast.</a:t>
                      </a:r>
                      <a:endParaRPr lang="en-US" sz="1800" b="0" i="0" u="none" strike="noStrike">
                        <a:solidFill>
                          <a:srgbClr val="252C2F"/>
                        </a:solidFill>
                        <a:effectLst/>
                        <a:latin typeface="Calibri" panose="020F0502020204030204" pitchFamily="34" charset="0"/>
                      </a:endParaRPr>
                    </a:p>
                  </a:txBody>
                  <a:tcPr marL="8818" marR="8818" marT="8818" marB="0" anchor="b"/>
                </a:tc>
                <a:tc>
                  <a:txBody>
                    <a:bodyPr/>
                    <a:lstStyle/>
                    <a:p>
                      <a:pPr algn="ctr" fontAlgn="b"/>
                      <a:endParaRPr lang="en-US" sz="1800" b="1" i="0" u="none" strike="noStrike" dirty="0">
                        <a:solidFill>
                          <a:srgbClr val="252C2F"/>
                        </a:solidFill>
                        <a:effectLst/>
                        <a:latin typeface="Calibri" panose="020F0502020204030204" pitchFamily="34" charset="0"/>
                      </a:endParaRPr>
                    </a:p>
                  </a:txBody>
                  <a:tcPr marL="8818" marR="8818" marT="8818" marB="0" anchor="b"/>
                </a:tc>
                <a:extLst>
                  <a:ext uri="{0D108BD9-81ED-4DB2-BD59-A6C34878D82A}">
                    <a16:rowId xmlns:a16="http://schemas.microsoft.com/office/drawing/2014/main" val="859440204"/>
                  </a:ext>
                </a:extLst>
              </a:tr>
            </a:tbl>
          </a:graphicData>
        </a:graphic>
      </p:graphicFrame>
    </p:spTree>
    <p:extLst>
      <p:ext uri="{BB962C8B-B14F-4D97-AF65-F5344CB8AC3E}">
        <p14:creationId xmlns:p14="http://schemas.microsoft.com/office/powerpoint/2010/main" val="9502483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CA53F-2B2A-8B4C-8EC2-446143357F74}"/>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CC05876E-7B81-FA4B-BB92-08CB74B6AB84}"/>
              </a:ext>
            </a:extLst>
          </p:cNvPr>
          <p:cNvSpPr>
            <a:spLocks noGrp="1"/>
          </p:cNvSpPr>
          <p:nvPr>
            <p:ph idx="1"/>
          </p:nvPr>
        </p:nvSpPr>
        <p:spPr/>
        <p:txBody>
          <a:bodyPr>
            <a:normAutofit/>
          </a:bodyPr>
          <a:lstStyle/>
          <a:p>
            <a:pPr marL="457200" indent="-457200">
              <a:buFont typeface="+mj-lt"/>
              <a:buAutoNum type="arabicPeriod"/>
            </a:pPr>
            <a:r>
              <a:rPr lang="en-US" sz="2400" dirty="0"/>
              <a:t>Shortly after a student asks a question, if the other student is also asking a question (let’s say in the next 3-5 utterances), one student is explaining some students are exchanging ideas. </a:t>
            </a:r>
          </a:p>
          <a:p>
            <a:pPr marL="457200" indent="-457200">
              <a:buFont typeface="+mj-lt"/>
              <a:buAutoNum type="arabicPeriod"/>
            </a:pPr>
            <a:r>
              <a:rPr lang="en-US" sz="2400" dirty="0"/>
              <a:t>During imbalanced contribution times, if both students are asking questions the the struggle for power is low. However, if </a:t>
            </a:r>
          </a:p>
          <a:p>
            <a:pPr marL="457200" indent="-457200">
              <a:buFont typeface="+mj-lt"/>
              <a:buAutoNum type="arabicPeriod"/>
            </a:pPr>
            <a:r>
              <a:rPr lang="en-US" sz="2400" dirty="0"/>
              <a:t>If there is low number of questions  and the low speaking students is only using confirming words such as ok, the other student can be dominating the work and control.</a:t>
            </a:r>
          </a:p>
          <a:p>
            <a:pPr marL="457200" indent="-457200">
              <a:buFont typeface="+mj-lt"/>
              <a:buAutoNum type="arabicPeriod"/>
            </a:pPr>
            <a:r>
              <a:rPr lang="en-US" sz="2400" dirty="0"/>
              <a:t>…</a:t>
            </a:r>
          </a:p>
        </p:txBody>
      </p:sp>
    </p:spTree>
    <p:extLst>
      <p:ext uri="{BB962C8B-B14F-4D97-AF65-F5344CB8AC3E}">
        <p14:creationId xmlns:p14="http://schemas.microsoft.com/office/powerpoint/2010/main" val="4004299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F7C5-0C88-0E4C-915C-344983D8D93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C779A59E-43B4-244E-9A06-34BA08C61D0D}"/>
              </a:ext>
            </a:extLst>
          </p:cNvPr>
          <p:cNvSpPr>
            <a:spLocks noGrp="1"/>
          </p:cNvSpPr>
          <p:nvPr>
            <p:ph idx="1"/>
          </p:nvPr>
        </p:nvSpPr>
        <p:spPr/>
        <p:txBody>
          <a:bodyPr>
            <a:normAutofit fontScale="92500" lnSpcReduction="10000"/>
          </a:bodyPr>
          <a:lstStyle/>
          <a:p>
            <a:r>
              <a:rPr lang="en-US" sz="2800" dirty="0"/>
              <a:t>Steps:</a:t>
            </a:r>
          </a:p>
          <a:p>
            <a:pPr lvl="1"/>
            <a:r>
              <a:rPr lang="en-US" sz="2400" dirty="0"/>
              <a:t>Identify all the questions during the teamwork and categorize them based on Bloom’s Taxonomy (Knowledge, Comprehension, Application, Analysis, Synthesis, Evaluation)</a:t>
            </a:r>
          </a:p>
          <a:p>
            <a:pPr lvl="1"/>
            <a:r>
              <a:rPr lang="en-US" sz="2400" dirty="0"/>
              <a:t>Identify all the responses (next 1-3) utterances after each question</a:t>
            </a:r>
          </a:p>
          <a:p>
            <a:pPr lvl="1"/>
            <a:r>
              <a:rPr lang="en-US" sz="2400" dirty="0"/>
              <a:t>Identify each thread based on its contribution to knowledge building effort (None-somewhat-yes).</a:t>
            </a:r>
          </a:p>
          <a:p>
            <a:pPr lvl="1"/>
            <a:endParaRPr lang="en-US" sz="2400" dirty="0"/>
          </a:p>
          <a:p>
            <a:pPr marL="457200" lvl="1" indent="0">
              <a:buNone/>
            </a:pPr>
            <a:r>
              <a:rPr lang="en-US" sz="2400" dirty="0"/>
              <a:t>Research Question 2: Can question-answer types be used to predict productivity of the dialogue?</a:t>
            </a:r>
          </a:p>
          <a:p>
            <a:pPr marL="457200" lvl="1" indent="0">
              <a:buNone/>
            </a:pPr>
            <a:r>
              <a:rPr lang="en-US" sz="2400" dirty="0"/>
              <a:t>Research Question 1: What are the question-answer type distribution differences between productive and unproductive groups?</a:t>
            </a:r>
          </a:p>
          <a:p>
            <a:pPr marL="457200" lvl="1" indent="0">
              <a:buNone/>
            </a:pPr>
            <a:endParaRPr lang="en-US" sz="2400" dirty="0"/>
          </a:p>
          <a:p>
            <a:pPr marL="457200" lvl="1" indent="0">
              <a:buNone/>
            </a:pPr>
            <a:r>
              <a:rPr lang="en-US" sz="2400" dirty="0"/>
              <a:t>Distribution of on-topic and off-topic dialogue</a:t>
            </a:r>
          </a:p>
        </p:txBody>
      </p:sp>
    </p:spTree>
    <p:extLst>
      <p:ext uri="{BB962C8B-B14F-4D97-AF65-F5344CB8AC3E}">
        <p14:creationId xmlns:p14="http://schemas.microsoft.com/office/powerpoint/2010/main" val="13457167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955A4-579D-E745-A90D-F2BEF0DFF517}"/>
              </a:ext>
            </a:extLst>
          </p:cNvPr>
          <p:cNvSpPr>
            <a:spLocks noGrp="1"/>
          </p:cNvSpPr>
          <p:nvPr>
            <p:ph type="title"/>
          </p:nvPr>
        </p:nvSpPr>
        <p:spPr/>
        <p:txBody>
          <a:bodyPr/>
          <a:lstStyle/>
          <a:p>
            <a:r>
              <a:rPr lang="en-US" dirty="0"/>
              <a:t>Study Design</a:t>
            </a:r>
          </a:p>
        </p:txBody>
      </p:sp>
      <p:sp>
        <p:nvSpPr>
          <p:cNvPr id="3" name="Content Placeholder 2">
            <a:extLst>
              <a:ext uri="{FF2B5EF4-FFF2-40B4-BE49-F238E27FC236}">
                <a16:creationId xmlns:a16="http://schemas.microsoft.com/office/drawing/2014/main" id="{D694023C-423C-B144-BD01-1C0609A08557}"/>
              </a:ext>
            </a:extLst>
          </p:cNvPr>
          <p:cNvSpPr>
            <a:spLocks noGrp="1"/>
          </p:cNvSpPr>
          <p:nvPr>
            <p:ph idx="1"/>
          </p:nvPr>
        </p:nvSpPr>
        <p:spPr>
          <a:xfrm>
            <a:off x="838199" y="1661532"/>
            <a:ext cx="10857931" cy="4515431"/>
          </a:xfrm>
        </p:spPr>
        <p:txBody>
          <a:bodyPr/>
          <a:lstStyle/>
          <a:p>
            <a:r>
              <a:rPr lang="en-US" b="1" dirty="0"/>
              <a:t>Day 1: </a:t>
            </a:r>
            <a:r>
              <a:rPr lang="en-US" dirty="0"/>
              <a:t>Reviewing previous CS concepts and teaching cloning concept (OOP) to prepare them for the study next day. Probably, none of the students has knowledge about cloning topic.</a:t>
            </a:r>
          </a:p>
          <a:p>
            <a:r>
              <a:rPr lang="en-US" b="1" dirty="0"/>
              <a:t>Day 2: </a:t>
            </a:r>
            <a:r>
              <a:rPr lang="en-US" dirty="0"/>
              <a:t>Evolution Science Activity: Students will use conditionals, loops, variables and OOP CS concepts to create a model that shows how a species can change through generations based on its ability to access food. Students will be working in groups and their dialogues will be audio/video recorded.</a:t>
            </a:r>
          </a:p>
          <a:p>
            <a:r>
              <a:rPr lang="en-US" b="1" dirty="0"/>
              <a:t>Day 3: </a:t>
            </a:r>
            <a:r>
              <a:rPr lang="en-US" dirty="0"/>
              <a:t>Students who were recorded during Day 2 activities (about 16 groups) will be divided into two groups. The first group will be given several graphs that show their previous dialogue activity.</a:t>
            </a:r>
          </a:p>
          <a:p>
            <a:r>
              <a:rPr lang="en-US" b="1" dirty="0"/>
              <a:t>Day 4: </a:t>
            </a:r>
            <a:r>
              <a:rPr lang="en-US" dirty="0"/>
              <a:t>Students will be doing another Science activity (probably another Evolution topic) and their interactions will be recorded.</a:t>
            </a:r>
          </a:p>
        </p:txBody>
      </p:sp>
    </p:spTree>
    <p:extLst>
      <p:ext uri="{BB962C8B-B14F-4D97-AF65-F5344CB8AC3E}">
        <p14:creationId xmlns:p14="http://schemas.microsoft.com/office/powerpoint/2010/main" val="2215077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EC179-D746-0540-9B56-64F93484770F}"/>
              </a:ext>
            </a:extLst>
          </p:cNvPr>
          <p:cNvSpPr>
            <a:spLocks noGrp="1"/>
          </p:cNvSpPr>
          <p:nvPr>
            <p:ph type="title"/>
          </p:nvPr>
        </p:nvSpPr>
        <p:spPr/>
        <p:txBody>
          <a:bodyPr/>
          <a:lstStyle/>
          <a:p>
            <a:r>
              <a:rPr lang="en-US" dirty="0"/>
              <a:t>Peer Evaluation</a:t>
            </a:r>
          </a:p>
        </p:txBody>
      </p:sp>
      <p:sp>
        <p:nvSpPr>
          <p:cNvPr id="3" name="Content Placeholder 2">
            <a:extLst>
              <a:ext uri="{FF2B5EF4-FFF2-40B4-BE49-F238E27FC236}">
                <a16:creationId xmlns:a16="http://schemas.microsoft.com/office/drawing/2014/main" id="{DA6BD9C4-4859-B44E-9ADE-505AFA8E166A}"/>
              </a:ext>
            </a:extLst>
          </p:cNvPr>
          <p:cNvSpPr>
            <a:spLocks noGrp="1"/>
          </p:cNvSpPr>
          <p:nvPr>
            <p:ph idx="1"/>
          </p:nvPr>
        </p:nvSpPr>
        <p:spPr/>
        <p:txBody>
          <a:bodyPr>
            <a:noAutofit/>
          </a:bodyPr>
          <a:lstStyle/>
          <a:p>
            <a:pPr marL="0" indent="0">
              <a:buNone/>
            </a:pPr>
            <a:r>
              <a:rPr lang="en-US" sz="1800" dirty="0"/>
              <a:t>1. I liked working with my partner today.</a:t>
            </a:r>
          </a:p>
          <a:p>
            <a:pPr marL="0" indent="0">
              <a:buNone/>
            </a:pPr>
            <a:r>
              <a:rPr lang="en-US" sz="1800" dirty="0"/>
              <a:t>2. My partner did his/her fair share today.</a:t>
            </a:r>
          </a:p>
          <a:p>
            <a:pPr marL="0" indent="0">
              <a:buNone/>
            </a:pPr>
            <a:r>
              <a:rPr lang="en-US" sz="1800" dirty="0"/>
              <a:t>3. My partner contributed to the discussion during the activity today.</a:t>
            </a:r>
          </a:p>
          <a:p>
            <a:pPr marL="0" indent="0">
              <a:buNone/>
            </a:pPr>
            <a:r>
              <a:rPr lang="en-US" sz="1800" dirty="0"/>
              <a:t>4. My partner helped me when I asked for help today.</a:t>
            </a:r>
          </a:p>
          <a:p>
            <a:pPr marL="0" indent="0">
              <a:buNone/>
            </a:pPr>
            <a:r>
              <a:rPr lang="en-US" sz="1800" dirty="0"/>
              <a:t>5. My partner encouraged me today.</a:t>
            </a:r>
          </a:p>
          <a:p>
            <a:pPr marL="0" indent="0">
              <a:buNone/>
            </a:pPr>
            <a:r>
              <a:rPr lang="en-US" sz="1800" dirty="0"/>
              <a:t>6. My partner valued my ideas today.</a:t>
            </a:r>
          </a:p>
          <a:p>
            <a:pPr marL="0" indent="0">
              <a:buNone/>
            </a:pPr>
            <a:r>
              <a:rPr lang="en-US" sz="1800" dirty="0"/>
              <a:t>7. My partner expressed his/her opinions with confidence today.</a:t>
            </a:r>
          </a:p>
          <a:p>
            <a:pPr marL="0" indent="0">
              <a:buNone/>
            </a:pPr>
            <a:r>
              <a:rPr lang="en-US" sz="1800" dirty="0"/>
              <a:t>8. I found my partner easy to work with today.</a:t>
            </a:r>
          </a:p>
          <a:p>
            <a:pPr marL="0" indent="0">
              <a:buNone/>
            </a:pPr>
            <a:r>
              <a:rPr lang="en-US" sz="1800" dirty="0"/>
              <a:t>9. I felt empowered while working with my partner today.</a:t>
            </a:r>
          </a:p>
          <a:p>
            <a:pPr marL="0" indent="0">
              <a:buNone/>
            </a:pPr>
            <a:r>
              <a:rPr lang="en-US" sz="1800" dirty="0"/>
              <a:t>10. My partner cooperatively followed the pair programming model (rotating roles of driver and navigator).</a:t>
            </a:r>
          </a:p>
          <a:p>
            <a:pPr marL="0" indent="0">
              <a:buNone/>
            </a:pPr>
            <a:r>
              <a:rPr lang="en-US" sz="1800" dirty="0"/>
              <a:t>11. How would you assess the motivation of your partner relative to yourself?</a:t>
            </a:r>
          </a:p>
          <a:p>
            <a:pPr marL="0" indent="0">
              <a:buNone/>
            </a:pPr>
            <a:r>
              <a:rPr lang="en-US" sz="1800" dirty="0"/>
              <a:t>12. How would you assess the coding ability of your partner relative to yourself?</a:t>
            </a:r>
          </a:p>
          <a:p>
            <a:pPr marL="0" indent="0">
              <a:buNone/>
            </a:pPr>
            <a:r>
              <a:rPr lang="en-US" sz="1800" dirty="0"/>
              <a:t>13. Do you have any other comments about playing the game with your partner?</a:t>
            </a:r>
          </a:p>
          <a:p>
            <a:pPr marL="0" indent="0">
              <a:buNone/>
            </a:pPr>
            <a:r>
              <a:rPr lang="en-US" sz="1800" dirty="0"/>
              <a:t>   </a:t>
            </a:r>
          </a:p>
          <a:p>
            <a:pPr marL="0" indent="0">
              <a:buNone/>
            </a:pPr>
            <a:endParaRPr lang="en-US" sz="1800" dirty="0"/>
          </a:p>
        </p:txBody>
      </p:sp>
    </p:spTree>
    <p:extLst>
      <p:ext uri="{BB962C8B-B14F-4D97-AF65-F5344CB8AC3E}">
        <p14:creationId xmlns:p14="http://schemas.microsoft.com/office/powerpoint/2010/main" val="26996457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435B5-5AFC-8246-93D6-0210FF6A21A8}"/>
              </a:ext>
            </a:extLst>
          </p:cNvPr>
          <p:cNvSpPr>
            <a:spLocks noGrp="1"/>
          </p:cNvSpPr>
          <p:nvPr>
            <p:ph type="title"/>
          </p:nvPr>
        </p:nvSpPr>
        <p:spPr/>
        <p:txBody>
          <a:bodyPr/>
          <a:lstStyle/>
          <a:p>
            <a:r>
              <a:rPr lang="en-US" dirty="0"/>
              <a:t>Survey Questions After Day 2</a:t>
            </a:r>
          </a:p>
        </p:txBody>
      </p:sp>
      <p:sp>
        <p:nvSpPr>
          <p:cNvPr id="3" name="Content Placeholder 2">
            <a:extLst>
              <a:ext uri="{FF2B5EF4-FFF2-40B4-BE49-F238E27FC236}">
                <a16:creationId xmlns:a16="http://schemas.microsoft.com/office/drawing/2014/main" id="{254F9041-1AB0-8947-990A-A653AE44B1B4}"/>
              </a:ext>
            </a:extLst>
          </p:cNvPr>
          <p:cNvSpPr>
            <a:spLocks noGrp="1"/>
          </p:cNvSpPr>
          <p:nvPr>
            <p:ph idx="1"/>
          </p:nvPr>
        </p:nvSpPr>
        <p:spPr>
          <a:xfrm>
            <a:off x="838200" y="1661532"/>
            <a:ext cx="10515600" cy="5196468"/>
          </a:xfrm>
        </p:spPr>
        <p:txBody>
          <a:bodyPr>
            <a:normAutofit/>
          </a:bodyPr>
          <a:lstStyle/>
          <a:p>
            <a:pPr marL="457200" indent="-457200">
              <a:buFont typeface="+mj-lt"/>
              <a:buAutoNum type="arabicPeriod"/>
            </a:pPr>
            <a:r>
              <a:rPr lang="en-US" sz="1100" b="1" dirty="0"/>
              <a:t>I was satisfied with my contribution to the group decision making</a:t>
            </a:r>
          </a:p>
          <a:p>
            <a:pPr marL="457200" indent="-457200">
              <a:buFont typeface="+mj-lt"/>
              <a:buAutoNum type="arabicPeriod"/>
            </a:pPr>
            <a:r>
              <a:rPr lang="en-US" sz="1100" b="1" dirty="0"/>
              <a:t>I was aware of my conversational skills during the discussion (I was able to effectively communicate with my partner). </a:t>
            </a:r>
          </a:p>
          <a:p>
            <a:pPr marL="457200" indent="-457200">
              <a:buFont typeface="+mj-lt"/>
              <a:buAutoNum type="arabicPeriod"/>
            </a:pPr>
            <a:r>
              <a:rPr lang="en-US" sz="1100" dirty="0"/>
              <a:t>I was aware of my teammates’ conversational skills during the discussion. </a:t>
            </a:r>
            <a:r>
              <a:rPr lang="en-US" sz="1100" b="1" dirty="0"/>
              <a:t>(My partner was able to effectively communicate with me).</a:t>
            </a:r>
            <a:r>
              <a:rPr lang="en-US" sz="1100" dirty="0"/>
              <a:t> </a:t>
            </a:r>
          </a:p>
          <a:p>
            <a:pPr marL="457200" indent="-457200">
              <a:buFont typeface="+mj-lt"/>
              <a:buAutoNum type="arabicPeriod"/>
            </a:pPr>
            <a:r>
              <a:rPr lang="en-US" sz="1100" b="1" dirty="0"/>
              <a:t>The discussion was productive. </a:t>
            </a:r>
          </a:p>
          <a:p>
            <a:pPr marL="457200" indent="-457200">
              <a:buFont typeface="+mj-lt"/>
              <a:buAutoNum type="arabicPeriod"/>
            </a:pPr>
            <a:r>
              <a:rPr lang="en-US" sz="1100" b="1" dirty="0"/>
              <a:t>The discussion was enjoyable. </a:t>
            </a:r>
          </a:p>
          <a:p>
            <a:pPr marL="457200" indent="-457200">
              <a:buFont typeface="+mj-lt"/>
              <a:buAutoNum type="arabicPeriod"/>
            </a:pPr>
            <a:r>
              <a:rPr lang="en-US" sz="1100" b="1" dirty="0"/>
              <a:t>The group had a positive vibe. </a:t>
            </a:r>
          </a:p>
          <a:p>
            <a:pPr marL="457200" indent="-457200">
              <a:buFont typeface="+mj-lt"/>
              <a:buAutoNum type="arabicPeriod"/>
            </a:pPr>
            <a:r>
              <a:rPr lang="en-US" sz="1100" dirty="0"/>
              <a:t>I had a positive attitude. </a:t>
            </a:r>
          </a:p>
          <a:p>
            <a:pPr marL="457200" indent="-457200">
              <a:buFont typeface="+mj-lt"/>
              <a:buAutoNum type="arabicPeriod"/>
            </a:pPr>
            <a:r>
              <a:rPr lang="en-US" sz="1100" b="1" dirty="0"/>
              <a:t>I could have spoken less. </a:t>
            </a:r>
          </a:p>
          <a:p>
            <a:pPr marL="457200" indent="-457200">
              <a:buFont typeface="+mj-lt"/>
              <a:buAutoNum type="arabicPeriod"/>
            </a:pPr>
            <a:r>
              <a:rPr lang="en-US" sz="1100" b="1" dirty="0"/>
              <a:t>I could have spoken more. </a:t>
            </a:r>
          </a:p>
          <a:p>
            <a:pPr marL="457200" indent="-457200">
              <a:buFont typeface="+mj-lt"/>
              <a:buAutoNum type="arabicPeriod"/>
            </a:pPr>
            <a:r>
              <a:rPr lang="en-US" sz="1100" b="1" dirty="0"/>
              <a:t>My partner often cut off my speech. </a:t>
            </a:r>
          </a:p>
          <a:p>
            <a:pPr marL="457200" indent="-457200">
              <a:buFont typeface="+mj-lt"/>
              <a:buAutoNum type="arabicPeriod"/>
            </a:pPr>
            <a:r>
              <a:rPr lang="en-US" sz="1100" b="1" dirty="0"/>
              <a:t>I would like to have discussions with this partner in future.</a:t>
            </a:r>
          </a:p>
          <a:p>
            <a:pPr marL="457200" indent="-457200">
              <a:buFont typeface="+mj-lt"/>
              <a:buAutoNum type="arabicPeriod"/>
            </a:pPr>
            <a:r>
              <a:rPr lang="en-US" sz="1100" b="1" dirty="0"/>
              <a:t>I felt comfortable asking my partner questions.</a:t>
            </a:r>
          </a:p>
          <a:p>
            <a:pPr marL="457200" indent="-457200">
              <a:buFont typeface="+mj-lt"/>
              <a:buAutoNum type="arabicPeriod"/>
            </a:pPr>
            <a:r>
              <a:rPr lang="en-US" sz="1100" b="1" dirty="0"/>
              <a:t>My partner was comfortable asking me questions.</a:t>
            </a:r>
          </a:p>
          <a:p>
            <a:pPr marL="457200" indent="-457200">
              <a:buFont typeface="+mj-lt"/>
              <a:buAutoNum type="arabicPeriod"/>
            </a:pPr>
            <a:r>
              <a:rPr lang="en-US" sz="1100" b="1" dirty="0"/>
              <a:t>I answered my partner’s questions with sufficient details.</a:t>
            </a:r>
          </a:p>
          <a:p>
            <a:pPr marL="457200" indent="-457200">
              <a:buFont typeface="+mj-lt"/>
              <a:buAutoNum type="arabicPeriod"/>
            </a:pPr>
            <a:r>
              <a:rPr lang="en-US" sz="1100" b="1" dirty="0"/>
              <a:t>My partner answered answered my questions with sufficient details.</a:t>
            </a:r>
          </a:p>
          <a:p>
            <a:pPr marL="457200" indent="-457200">
              <a:buFont typeface="+mj-lt"/>
              <a:buAutoNum type="arabicPeriod"/>
            </a:pPr>
            <a:r>
              <a:rPr lang="en-US" sz="1100" b="1" dirty="0"/>
              <a:t>I used appropriate language during discussion</a:t>
            </a:r>
          </a:p>
          <a:p>
            <a:pPr marL="457200" indent="-457200">
              <a:buFont typeface="+mj-lt"/>
              <a:buAutoNum type="arabicPeriod"/>
            </a:pPr>
            <a:r>
              <a:rPr lang="en-US" sz="1100" b="1" dirty="0"/>
              <a:t>My partner used appropriate language during discussion.</a:t>
            </a:r>
          </a:p>
          <a:p>
            <a:pPr marL="457200" indent="-457200">
              <a:buFont typeface="+mj-lt"/>
              <a:buAutoNum type="arabicPeriod"/>
            </a:pPr>
            <a:r>
              <a:rPr lang="en-US" sz="1100" b="1" dirty="0"/>
              <a:t>Overall, I was a good partner.</a:t>
            </a:r>
            <a:endParaRPr lang="en-US" sz="1100" dirty="0"/>
          </a:p>
        </p:txBody>
      </p:sp>
    </p:spTree>
    <p:extLst>
      <p:ext uri="{BB962C8B-B14F-4D97-AF65-F5344CB8AC3E}">
        <p14:creationId xmlns:p14="http://schemas.microsoft.com/office/powerpoint/2010/main" val="5926371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BE5E-3D4C-1E4A-8E8A-AAC03CB1D218}"/>
              </a:ext>
            </a:extLst>
          </p:cNvPr>
          <p:cNvSpPr>
            <a:spLocks noGrp="1"/>
          </p:cNvSpPr>
          <p:nvPr>
            <p:ph type="title"/>
          </p:nvPr>
        </p:nvSpPr>
        <p:spPr/>
        <p:txBody>
          <a:bodyPr/>
          <a:lstStyle/>
          <a:p>
            <a:r>
              <a:rPr lang="en-US" dirty="0"/>
              <a:t>Survey Questions after Day 3 (Graphs)</a:t>
            </a:r>
          </a:p>
        </p:txBody>
      </p:sp>
      <p:sp>
        <p:nvSpPr>
          <p:cNvPr id="3" name="Content Placeholder 2">
            <a:extLst>
              <a:ext uri="{FF2B5EF4-FFF2-40B4-BE49-F238E27FC236}">
                <a16:creationId xmlns:a16="http://schemas.microsoft.com/office/drawing/2014/main" id="{1FA1E8E7-5E1A-A94B-BCCA-57153B146228}"/>
              </a:ext>
            </a:extLst>
          </p:cNvPr>
          <p:cNvSpPr>
            <a:spLocks noGrp="1"/>
          </p:cNvSpPr>
          <p:nvPr>
            <p:ph idx="1"/>
          </p:nvPr>
        </p:nvSpPr>
        <p:spPr/>
        <p:txBody>
          <a:bodyPr>
            <a:normAutofit/>
          </a:bodyPr>
          <a:lstStyle/>
          <a:p>
            <a:r>
              <a:rPr lang="en-US" dirty="0"/>
              <a:t>The feedback on participation was easy to understand. </a:t>
            </a:r>
          </a:p>
          <a:p>
            <a:r>
              <a:rPr lang="en-US" dirty="0"/>
              <a:t>The feedback on turn-taking was easy to understand. </a:t>
            </a:r>
          </a:p>
          <a:p>
            <a:r>
              <a:rPr lang="en-US" dirty="0"/>
              <a:t>The feedback on participation was accurate. </a:t>
            </a:r>
          </a:p>
          <a:p>
            <a:r>
              <a:rPr lang="en-US" dirty="0"/>
              <a:t>The feedback on turn-taking was accurate. </a:t>
            </a:r>
          </a:p>
          <a:p>
            <a:r>
              <a:rPr lang="en-US" dirty="0"/>
              <a:t>The graphs were easy to understand. ?</a:t>
            </a:r>
          </a:p>
          <a:p>
            <a:r>
              <a:rPr lang="en-US" dirty="0"/>
              <a:t>The feedback was relevant. </a:t>
            </a:r>
          </a:p>
          <a:p>
            <a:r>
              <a:rPr lang="en-US" dirty="0"/>
              <a:t>The feedback graphs were engaging. </a:t>
            </a:r>
          </a:p>
        </p:txBody>
      </p:sp>
    </p:spTree>
    <p:extLst>
      <p:ext uri="{BB962C8B-B14F-4D97-AF65-F5344CB8AC3E}">
        <p14:creationId xmlns:p14="http://schemas.microsoft.com/office/powerpoint/2010/main" val="10216873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CBE5E-3D4C-1E4A-8E8A-AAC03CB1D218}"/>
              </a:ext>
            </a:extLst>
          </p:cNvPr>
          <p:cNvSpPr>
            <a:spLocks noGrp="1"/>
          </p:cNvSpPr>
          <p:nvPr>
            <p:ph type="title"/>
          </p:nvPr>
        </p:nvSpPr>
        <p:spPr/>
        <p:txBody>
          <a:bodyPr/>
          <a:lstStyle/>
          <a:p>
            <a:r>
              <a:rPr lang="en-US" dirty="0"/>
              <a:t>Survey Questions after Day 3 (Graphs and Videos)</a:t>
            </a:r>
          </a:p>
        </p:txBody>
      </p:sp>
      <p:sp>
        <p:nvSpPr>
          <p:cNvPr id="3" name="Content Placeholder 2">
            <a:extLst>
              <a:ext uri="{FF2B5EF4-FFF2-40B4-BE49-F238E27FC236}">
                <a16:creationId xmlns:a16="http://schemas.microsoft.com/office/drawing/2014/main" id="{1FA1E8E7-5E1A-A94B-BCCA-57153B146228}"/>
              </a:ext>
            </a:extLst>
          </p:cNvPr>
          <p:cNvSpPr>
            <a:spLocks noGrp="1"/>
          </p:cNvSpPr>
          <p:nvPr>
            <p:ph idx="1"/>
          </p:nvPr>
        </p:nvSpPr>
        <p:spPr/>
        <p:txBody>
          <a:bodyPr>
            <a:normAutofit/>
          </a:bodyPr>
          <a:lstStyle/>
          <a:p>
            <a:r>
              <a:rPr lang="en-US" dirty="0"/>
              <a:t>The feedback on participation was easy to understand. </a:t>
            </a:r>
          </a:p>
          <a:p>
            <a:r>
              <a:rPr lang="en-US" dirty="0"/>
              <a:t>The feedback on participation was accurate. </a:t>
            </a:r>
          </a:p>
          <a:p>
            <a:r>
              <a:rPr lang="en-US" dirty="0"/>
              <a:t>The feedback on turn-taking was easy to understand. </a:t>
            </a:r>
          </a:p>
          <a:p>
            <a:r>
              <a:rPr lang="en-US" dirty="0"/>
              <a:t>The feedback on turn-taking was accurate. </a:t>
            </a:r>
          </a:p>
          <a:p>
            <a:r>
              <a:rPr lang="en-US" dirty="0"/>
              <a:t>Also the same question about Question, Answer, language use, evaluation.</a:t>
            </a:r>
          </a:p>
          <a:p>
            <a:endParaRPr lang="en-US" dirty="0"/>
          </a:p>
          <a:p>
            <a:r>
              <a:rPr lang="en-US" dirty="0"/>
              <a:t>The graphs were easy to understand. ?</a:t>
            </a:r>
          </a:p>
          <a:p>
            <a:r>
              <a:rPr lang="en-US" dirty="0"/>
              <a:t>The feedback was relevant. </a:t>
            </a:r>
          </a:p>
          <a:p>
            <a:r>
              <a:rPr lang="en-US" dirty="0"/>
              <a:t>The feedback graphs were engaging. </a:t>
            </a:r>
          </a:p>
        </p:txBody>
      </p:sp>
    </p:spTree>
    <p:extLst>
      <p:ext uri="{BB962C8B-B14F-4D97-AF65-F5344CB8AC3E}">
        <p14:creationId xmlns:p14="http://schemas.microsoft.com/office/powerpoint/2010/main" val="42486994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13DB-17D3-D741-8A3C-526DCBE08E71}"/>
              </a:ext>
            </a:extLst>
          </p:cNvPr>
          <p:cNvSpPr>
            <a:spLocks noGrp="1"/>
          </p:cNvSpPr>
          <p:nvPr>
            <p:ph type="title"/>
          </p:nvPr>
        </p:nvSpPr>
        <p:spPr/>
        <p:txBody>
          <a:bodyPr/>
          <a:lstStyle/>
          <a:p>
            <a:r>
              <a:rPr lang="en-US" dirty="0"/>
              <a:t>Graph Feedback</a:t>
            </a:r>
          </a:p>
        </p:txBody>
      </p:sp>
      <p:sp>
        <p:nvSpPr>
          <p:cNvPr id="3" name="Content Placeholder 2">
            <a:extLst>
              <a:ext uri="{FF2B5EF4-FFF2-40B4-BE49-F238E27FC236}">
                <a16:creationId xmlns:a16="http://schemas.microsoft.com/office/drawing/2014/main" id="{6CE89F8A-C397-2147-A7BB-807FB11DA4B9}"/>
              </a:ext>
            </a:extLst>
          </p:cNvPr>
          <p:cNvSpPr>
            <a:spLocks noGrp="1"/>
          </p:cNvSpPr>
          <p:nvPr>
            <p:ph idx="1"/>
          </p:nvPr>
        </p:nvSpPr>
        <p:spPr>
          <a:xfrm>
            <a:off x="838200" y="1661532"/>
            <a:ext cx="11171830" cy="4515431"/>
          </a:xfrm>
        </p:spPr>
        <p:txBody>
          <a:bodyPr>
            <a:normAutofit/>
          </a:bodyPr>
          <a:lstStyle/>
          <a:p>
            <a:r>
              <a:rPr lang="en-US" dirty="0"/>
              <a:t>5 main graphs:</a:t>
            </a:r>
          </a:p>
          <a:p>
            <a:pPr marL="457200" indent="-457200">
              <a:buFont typeface="+mj-lt"/>
              <a:buAutoNum type="arabicPeriod"/>
            </a:pPr>
            <a:r>
              <a:rPr lang="en-US" b="1" dirty="0"/>
              <a:t>Participation: </a:t>
            </a:r>
            <a:r>
              <a:rPr lang="en-US" dirty="0"/>
              <a:t>The first graph will show their participation as word counts and turn taking. They will be encouraged for balanced participation. – Line Graph</a:t>
            </a:r>
          </a:p>
          <a:p>
            <a:pPr marL="457200" indent="-457200">
              <a:buFont typeface="+mj-lt"/>
              <a:buAutoNum type="arabicPeriod"/>
            </a:pPr>
            <a:r>
              <a:rPr lang="en-US" dirty="0"/>
              <a:t>Number of questions asked (and question types) – each student/Total – expected?</a:t>
            </a:r>
          </a:p>
          <a:p>
            <a:pPr marL="457200" indent="-457200">
              <a:buFont typeface="+mj-lt"/>
              <a:buAutoNum type="arabicPeriod"/>
            </a:pPr>
            <a:r>
              <a:rPr lang="en-US" dirty="0"/>
              <a:t>Number of questions responded (and question quality) – each student/Total – expected?</a:t>
            </a:r>
          </a:p>
          <a:p>
            <a:pPr marL="457200" indent="-457200">
              <a:buFont typeface="+mj-lt"/>
              <a:buAutoNum type="arabicPeriod"/>
            </a:pPr>
            <a:r>
              <a:rPr lang="en-US" dirty="0"/>
              <a:t>Language use (profanity check etc.) - Examples</a:t>
            </a:r>
          </a:p>
          <a:p>
            <a:pPr marL="457200" indent="-457200">
              <a:buFont typeface="+mj-lt"/>
              <a:buAutoNum type="arabicPeriod"/>
            </a:pPr>
            <a:r>
              <a:rPr lang="en-US" dirty="0"/>
              <a:t>Ratings based on peer, teacher, and researchers’ observations. Rating out of 5 (can be a smiley face)</a:t>
            </a:r>
          </a:p>
          <a:p>
            <a:pPr marL="0" indent="0">
              <a:buNone/>
            </a:pPr>
            <a:endParaRPr lang="en-US" dirty="0"/>
          </a:p>
        </p:txBody>
      </p:sp>
    </p:spTree>
    <p:extLst>
      <p:ext uri="{BB962C8B-B14F-4D97-AF65-F5344CB8AC3E}">
        <p14:creationId xmlns:p14="http://schemas.microsoft.com/office/powerpoint/2010/main" val="4221595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513DB-17D3-D741-8A3C-526DCBE08E71}"/>
              </a:ext>
            </a:extLst>
          </p:cNvPr>
          <p:cNvSpPr>
            <a:spLocks noGrp="1"/>
          </p:cNvSpPr>
          <p:nvPr>
            <p:ph type="title"/>
          </p:nvPr>
        </p:nvSpPr>
        <p:spPr/>
        <p:txBody>
          <a:bodyPr/>
          <a:lstStyle/>
          <a:p>
            <a:r>
              <a:rPr lang="en-US" dirty="0"/>
              <a:t>Video Feedback</a:t>
            </a:r>
          </a:p>
        </p:txBody>
      </p:sp>
      <p:sp>
        <p:nvSpPr>
          <p:cNvPr id="3" name="Content Placeholder 2">
            <a:extLst>
              <a:ext uri="{FF2B5EF4-FFF2-40B4-BE49-F238E27FC236}">
                <a16:creationId xmlns:a16="http://schemas.microsoft.com/office/drawing/2014/main" id="{6CE89F8A-C397-2147-A7BB-807FB11DA4B9}"/>
              </a:ext>
            </a:extLst>
          </p:cNvPr>
          <p:cNvSpPr>
            <a:spLocks noGrp="1"/>
          </p:cNvSpPr>
          <p:nvPr>
            <p:ph idx="1"/>
          </p:nvPr>
        </p:nvSpPr>
        <p:spPr>
          <a:xfrm>
            <a:off x="838200" y="1661532"/>
            <a:ext cx="11171830" cy="4515431"/>
          </a:xfrm>
        </p:spPr>
        <p:txBody>
          <a:bodyPr>
            <a:normAutofit/>
          </a:bodyPr>
          <a:lstStyle/>
          <a:p>
            <a:r>
              <a:rPr lang="en-US" dirty="0"/>
              <a:t>5 main points – 1 minute video chunks showing 2 examples of each of the following.</a:t>
            </a:r>
          </a:p>
          <a:p>
            <a:pPr marL="457200" indent="-457200">
              <a:buFont typeface="+mj-lt"/>
              <a:buAutoNum type="arabicPeriod"/>
            </a:pPr>
            <a:r>
              <a:rPr lang="en-US" b="1" dirty="0"/>
              <a:t>Participation: </a:t>
            </a:r>
            <a:r>
              <a:rPr lang="en-US" dirty="0"/>
              <a:t>The videos will show the moments that they took complete control of the task and prevented their partner’s contribution. </a:t>
            </a:r>
          </a:p>
          <a:p>
            <a:pPr marL="457200" indent="-457200">
              <a:buFont typeface="+mj-lt"/>
              <a:buAutoNum type="arabicPeriod"/>
            </a:pPr>
            <a:r>
              <a:rPr lang="en-US" dirty="0"/>
              <a:t>Number of questions asked (and question types) – each student/Total – expected? Openness to suggestions </a:t>
            </a:r>
          </a:p>
          <a:p>
            <a:pPr marL="457200" indent="-457200">
              <a:buFont typeface="+mj-lt"/>
              <a:buAutoNum type="arabicPeriod"/>
            </a:pPr>
            <a:r>
              <a:rPr lang="en-US" dirty="0"/>
              <a:t>Number of questions responded (and question quality) – each student/Total – expected?</a:t>
            </a:r>
          </a:p>
          <a:p>
            <a:pPr marL="457200" indent="-457200">
              <a:buFont typeface="+mj-lt"/>
              <a:buAutoNum type="arabicPeriod"/>
            </a:pPr>
            <a:r>
              <a:rPr lang="en-US" dirty="0"/>
              <a:t>Language use (profanity check etc.) – Examples</a:t>
            </a:r>
          </a:p>
          <a:p>
            <a:pPr marL="457200" indent="-457200">
              <a:buFont typeface="+mj-lt"/>
              <a:buAutoNum type="arabicPeriod"/>
            </a:pPr>
            <a:r>
              <a:rPr lang="en-US" dirty="0"/>
              <a:t>…</a:t>
            </a:r>
          </a:p>
          <a:p>
            <a:pPr marL="0" indent="0">
              <a:buNone/>
            </a:pPr>
            <a:endParaRPr lang="en-US" dirty="0"/>
          </a:p>
        </p:txBody>
      </p:sp>
    </p:spTree>
    <p:extLst>
      <p:ext uri="{BB962C8B-B14F-4D97-AF65-F5344CB8AC3E}">
        <p14:creationId xmlns:p14="http://schemas.microsoft.com/office/powerpoint/2010/main" val="3707734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alphaModFix amt="5000"/>
          </a:blip>
          <a:srcRect l="375" t="7843" r="484" b="3922"/>
          <a:stretch/>
        </p:blipFill>
        <p:spPr>
          <a:xfrm>
            <a:off x="1" y="102161"/>
            <a:ext cx="12192000" cy="6846599"/>
          </a:xfrm>
          <a:prstGeom prst="rect">
            <a:avLst/>
          </a:prstGeom>
        </p:spPr>
      </p:pic>
      <p:sp>
        <p:nvSpPr>
          <p:cNvPr id="4" name="Content Placeholder 2">
            <a:extLst>
              <a:ext uri="{FF2B5EF4-FFF2-40B4-BE49-F238E27FC236}">
                <a16:creationId xmlns:a16="http://schemas.microsoft.com/office/drawing/2014/main" id="{566E756B-7306-BD40-A8B4-1E592EA35EDE}"/>
              </a:ext>
            </a:extLst>
          </p:cNvPr>
          <p:cNvSpPr txBox="1">
            <a:spLocks/>
          </p:cNvSpPr>
          <p:nvPr/>
        </p:nvSpPr>
        <p:spPr>
          <a:xfrm>
            <a:off x="1089497" y="1425211"/>
            <a:ext cx="10311319" cy="4519056"/>
          </a:xfrm>
          <a:prstGeom prst="rect">
            <a:avLst/>
          </a:prstGeom>
          <a:solidFill>
            <a:schemeClr val="bg1"/>
          </a:solidFill>
        </p:spPr>
        <p:txBody>
          <a:bodyPr vert="horz" lIns="91440" tIns="45720" rIns="91440" bIns="45720" rtlCol="0">
            <a:normAutofit/>
          </a:bodyPr>
          <a:lstStyle>
            <a:lvl1pPr marL="257175" indent="-257175" algn="l" defTabSz="342900" rtl="0" eaLnBrk="1" latinLnBrk="0" hangingPunct="1">
              <a:spcBef>
                <a:spcPct val="20000"/>
              </a:spcBef>
              <a:buFont typeface="Arial"/>
              <a:buChar char="•"/>
              <a:defRPr sz="2400" b="0" i="0" kern="1200">
                <a:solidFill>
                  <a:schemeClr val="tx1"/>
                </a:solidFill>
                <a:latin typeface="Corbel" charset="0"/>
                <a:ea typeface="+mn-ea"/>
                <a:cs typeface="Corbel" charset="0"/>
              </a:defRPr>
            </a:lvl1pPr>
            <a:lvl2pPr marL="557213" indent="-214313" algn="l" defTabSz="342900" rtl="0" eaLnBrk="1" latinLnBrk="0" hangingPunct="1">
              <a:spcBef>
                <a:spcPct val="20000"/>
              </a:spcBef>
              <a:buFont typeface="Arial"/>
              <a:buChar char="–"/>
              <a:defRPr sz="2100" b="0" i="0" kern="1200">
                <a:solidFill>
                  <a:schemeClr val="tx1"/>
                </a:solidFill>
                <a:latin typeface="Corbel" charset="0"/>
                <a:ea typeface="+mn-ea"/>
                <a:cs typeface="Corbel" charset="0"/>
              </a:defRPr>
            </a:lvl2pPr>
            <a:lvl3pPr marL="857250" indent="-171450" algn="l" defTabSz="342900" rtl="0" eaLnBrk="1" latinLnBrk="0" hangingPunct="1">
              <a:spcBef>
                <a:spcPct val="20000"/>
              </a:spcBef>
              <a:buFont typeface="Arial"/>
              <a:buChar char="•"/>
              <a:defRPr sz="1800" b="0" i="0" kern="1200">
                <a:solidFill>
                  <a:schemeClr val="tx1"/>
                </a:solidFill>
                <a:latin typeface="Corbel" charset="0"/>
                <a:ea typeface="+mn-ea"/>
                <a:cs typeface="Corbel" charset="0"/>
              </a:defRPr>
            </a:lvl3pPr>
            <a:lvl4pPr marL="1200150" indent="-171450" algn="l" defTabSz="342900" rtl="0" eaLnBrk="1" latinLnBrk="0" hangingPunct="1">
              <a:spcBef>
                <a:spcPct val="20000"/>
              </a:spcBef>
              <a:buFont typeface="Arial"/>
              <a:buChar char="–"/>
              <a:defRPr sz="1500" kern="1200">
                <a:solidFill>
                  <a:schemeClr val="tx1"/>
                </a:solidFill>
                <a:latin typeface="Arial"/>
                <a:ea typeface="+mn-ea"/>
                <a:cs typeface="Arial"/>
              </a:defRPr>
            </a:lvl4pPr>
            <a:lvl5pPr marL="1543050" indent="-171450" algn="l" defTabSz="342900" rtl="0" eaLnBrk="1" latinLnBrk="0" hangingPunct="1">
              <a:spcBef>
                <a:spcPct val="20000"/>
              </a:spcBef>
              <a:buFont typeface="Arial"/>
              <a:buChar char="»"/>
              <a:defRPr sz="1500" kern="1200">
                <a:solidFill>
                  <a:schemeClr val="tx1"/>
                </a:solidFill>
                <a:latin typeface="Arial"/>
                <a:ea typeface="+mn-ea"/>
                <a:cs typeface="Arial"/>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algn="ctr">
              <a:buSzPct val="100000"/>
              <a:buNone/>
            </a:pPr>
            <a:r>
              <a:rPr lang="en-US" sz="3600" b="1" dirty="0"/>
              <a:t>New Features</a:t>
            </a:r>
            <a:r>
              <a:rPr lang="en-US" sz="3600" b="1" dirty="0">
                <a:latin typeface="Calibri" panose="020F0502020204030204" pitchFamily="34" charset="0"/>
                <a:cs typeface="Calibri" panose="020F0502020204030204" pitchFamily="34" charset="0"/>
              </a:rPr>
              <a:t> </a:t>
            </a:r>
          </a:p>
          <a:p>
            <a:pPr marL="742950" indent="-742950">
              <a:buSzPct val="100000"/>
              <a:buFont typeface="+mj-lt"/>
              <a:buAutoNum type="arabicPeriod"/>
            </a:pPr>
            <a:r>
              <a:rPr lang="en-US" sz="3600" dirty="0">
                <a:latin typeface="Calibri" panose="020F0502020204030204" pitchFamily="34" charset="0"/>
                <a:cs typeface="Calibri" panose="020F0502020204030204" pitchFamily="34" charset="0"/>
              </a:rPr>
              <a:t>Children’s roles during pair programming</a:t>
            </a:r>
          </a:p>
          <a:p>
            <a:pPr marL="742950" indent="-742950">
              <a:buSzPct val="100000"/>
              <a:buFont typeface="+mj-lt"/>
              <a:buAutoNum type="arabicPeriod"/>
            </a:pPr>
            <a:r>
              <a:rPr lang="en-US" sz="3600" dirty="0">
                <a:latin typeface="Calibri" panose="020F0502020204030204" pitchFamily="34" charset="0"/>
                <a:cs typeface="Calibri" panose="020F0502020204030204" pitchFamily="34" charset="0"/>
              </a:rPr>
              <a:t> Extracting keywords from the pair dialogue</a:t>
            </a:r>
          </a:p>
          <a:p>
            <a:pPr marL="742950" indent="-742950">
              <a:buSzPct val="100000"/>
              <a:buFont typeface="+mj-lt"/>
              <a:buAutoNum type="arabicPeriod"/>
            </a:pPr>
            <a:r>
              <a:rPr lang="en-US" sz="3600" dirty="0">
                <a:latin typeface="Calibri" panose="020F0502020204030204" pitchFamily="34" charset="0"/>
                <a:cs typeface="Calibri" panose="020F0502020204030204" pitchFamily="34" charset="0"/>
              </a:rPr>
              <a:t> Classifying Question types (e.g., open and closed)</a:t>
            </a:r>
          </a:p>
          <a:p>
            <a:pPr marL="0" indent="0">
              <a:buSzPct val="100000"/>
              <a:buNone/>
            </a:pPr>
            <a:endParaRPr lang="en-US" sz="1600" dirty="0">
              <a:solidFill>
                <a:schemeClr val="bg1">
                  <a:lumMod val="85000"/>
                </a:schemeClr>
              </a:solidFill>
              <a:latin typeface="Calibri" panose="020F0502020204030204" pitchFamily="34" charset="0"/>
              <a:cs typeface="Calibri" panose="020F0502020204030204" pitchFamily="34" charset="0"/>
            </a:endParaRPr>
          </a:p>
          <a:p>
            <a:pPr marL="0" indent="0">
              <a:buSzPct val="100000"/>
              <a:buNone/>
            </a:pPr>
            <a:r>
              <a:rPr lang="en-US" sz="3600" dirty="0">
                <a:latin typeface="Calibri" panose="020F0502020204030204" pitchFamily="34" charset="0"/>
                <a:cs typeface="Calibri" panose="020F0502020204030204" pitchFamily="34" charset="0"/>
              </a:rPr>
              <a:t>Where to locate them on the user interface?</a:t>
            </a:r>
          </a:p>
        </p:txBody>
      </p:sp>
    </p:spTree>
    <p:extLst>
      <p:ext uri="{BB962C8B-B14F-4D97-AF65-F5344CB8AC3E}">
        <p14:creationId xmlns:p14="http://schemas.microsoft.com/office/powerpoint/2010/main" val="3236018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1F7C5-0C88-0E4C-915C-344983D8D939}"/>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C779A59E-43B4-244E-9A06-34BA08C61D0D}"/>
              </a:ext>
            </a:extLst>
          </p:cNvPr>
          <p:cNvSpPr>
            <a:spLocks noGrp="1"/>
          </p:cNvSpPr>
          <p:nvPr>
            <p:ph idx="1"/>
          </p:nvPr>
        </p:nvSpPr>
        <p:spPr/>
        <p:txBody>
          <a:bodyPr>
            <a:normAutofit fontScale="92500" lnSpcReduction="10000"/>
          </a:bodyPr>
          <a:lstStyle/>
          <a:p>
            <a:r>
              <a:rPr lang="en-US" sz="2800" dirty="0"/>
              <a:t>Steps:</a:t>
            </a:r>
          </a:p>
          <a:p>
            <a:pPr lvl="1"/>
            <a:r>
              <a:rPr lang="en-US" sz="2400" dirty="0"/>
              <a:t>Identify all the questions during the teamwork and categorize them based on Bloom’s Taxonomy (Knowledge, Comprehension, Application, Analysis, Synthesis, Evaluation)</a:t>
            </a:r>
          </a:p>
          <a:p>
            <a:pPr lvl="1"/>
            <a:r>
              <a:rPr lang="en-US" sz="2400" dirty="0"/>
              <a:t>Identify all the responses (next 1-3) utterances after each question</a:t>
            </a:r>
          </a:p>
          <a:p>
            <a:pPr lvl="1"/>
            <a:r>
              <a:rPr lang="en-US" sz="2400" dirty="0"/>
              <a:t>Identify each thread based on its contribution to knowledge building effort (None-somewhat-yes).</a:t>
            </a:r>
          </a:p>
          <a:p>
            <a:pPr lvl="1"/>
            <a:endParaRPr lang="en-US" sz="2400" dirty="0"/>
          </a:p>
          <a:p>
            <a:pPr marL="457200" lvl="1" indent="0">
              <a:buNone/>
            </a:pPr>
            <a:r>
              <a:rPr lang="en-US" sz="2400" dirty="0"/>
              <a:t>Research Question 2: Can question-answer types be used to predict productivity of the dialogue?</a:t>
            </a:r>
          </a:p>
          <a:p>
            <a:pPr marL="457200" lvl="1" indent="0">
              <a:buNone/>
            </a:pPr>
            <a:r>
              <a:rPr lang="en-US" sz="2400" dirty="0"/>
              <a:t>Research Question 1: What are the question-answer type distribution differences between productive and unproductive groups?</a:t>
            </a:r>
          </a:p>
          <a:p>
            <a:pPr marL="457200" lvl="1" indent="0">
              <a:buNone/>
            </a:pPr>
            <a:endParaRPr lang="en-US" sz="2400" dirty="0"/>
          </a:p>
          <a:p>
            <a:pPr marL="457200" lvl="1" indent="0">
              <a:buNone/>
            </a:pPr>
            <a:r>
              <a:rPr lang="en-US" sz="2400" dirty="0"/>
              <a:t>Distribution of on-topic and off-topic dialogue</a:t>
            </a:r>
          </a:p>
        </p:txBody>
      </p:sp>
    </p:spTree>
    <p:extLst>
      <p:ext uri="{BB962C8B-B14F-4D97-AF65-F5344CB8AC3E}">
        <p14:creationId xmlns:p14="http://schemas.microsoft.com/office/powerpoint/2010/main" val="36514768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11815-58AA-E548-8EFF-60A51CED2C15}"/>
              </a:ext>
            </a:extLst>
          </p:cNvPr>
          <p:cNvSpPr>
            <a:spLocks noGrp="1"/>
          </p:cNvSpPr>
          <p:nvPr>
            <p:ph type="title"/>
          </p:nvPr>
        </p:nvSpPr>
        <p:spPr/>
        <p:txBody>
          <a:bodyPr/>
          <a:lstStyle/>
          <a:p>
            <a:r>
              <a:rPr lang="en-US" dirty="0"/>
              <a:t>Question classification using RNN (</a:t>
            </a:r>
            <a:r>
              <a:rPr lang="en-US" dirty="0" err="1"/>
              <a:t>Trausan-Matu</a:t>
            </a:r>
            <a:r>
              <a:rPr lang="en-US" dirty="0"/>
              <a:t>)</a:t>
            </a:r>
          </a:p>
        </p:txBody>
      </p:sp>
      <p:pic>
        <p:nvPicPr>
          <p:cNvPr id="4" name="Picture 3">
            <a:extLst>
              <a:ext uri="{FF2B5EF4-FFF2-40B4-BE49-F238E27FC236}">
                <a16:creationId xmlns:a16="http://schemas.microsoft.com/office/drawing/2014/main" id="{F33E7E8E-0AEA-D34F-AAC4-BE698606BC95}"/>
              </a:ext>
            </a:extLst>
          </p:cNvPr>
          <p:cNvPicPr>
            <a:picLocks noChangeAspect="1"/>
          </p:cNvPicPr>
          <p:nvPr/>
        </p:nvPicPr>
        <p:blipFill>
          <a:blip r:embed="rId3"/>
          <a:stretch>
            <a:fillRect/>
          </a:stretch>
        </p:blipFill>
        <p:spPr>
          <a:xfrm>
            <a:off x="838199" y="1471961"/>
            <a:ext cx="10402401" cy="4520875"/>
          </a:xfrm>
          <a:prstGeom prst="rect">
            <a:avLst/>
          </a:prstGeom>
        </p:spPr>
      </p:pic>
    </p:spTree>
    <p:extLst>
      <p:ext uri="{BB962C8B-B14F-4D97-AF65-F5344CB8AC3E}">
        <p14:creationId xmlns:p14="http://schemas.microsoft.com/office/powerpoint/2010/main" val="2424835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C59C3B-936B-E346-B6DD-51F953A63B47}"/>
              </a:ext>
            </a:extLst>
          </p:cNvPr>
          <p:cNvPicPr>
            <a:picLocks noChangeAspect="1"/>
          </p:cNvPicPr>
          <p:nvPr/>
        </p:nvPicPr>
        <p:blipFill>
          <a:blip r:embed="rId2"/>
          <a:stretch>
            <a:fillRect/>
          </a:stretch>
        </p:blipFill>
        <p:spPr>
          <a:xfrm>
            <a:off x="2693961" y="65314"/>
            <a:ext cx="6433997" cy="6727371"/>
          </a:xfrm>
          <a:prstGeom prst="rect">
            <a:avLst/>
          </a:prstGeom>
        </p:spPr>
      </p:pic>
    </p:spTree>
    <p:extLst>
      <p:ext uri="{BB962C8B-B14F-4D97-AF65-F5344CB8AC3E}">
        <p14:creationId xmlns:p14="http://schemas.microsoft.com/office/powerpoint/2010/main" val="8736728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C734-2F6A-0742-8D11-997306E0C40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99563E-4B49-FE49-A526-EF14F95033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1921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detection of power dynamics</a:t>
            </a:r>
          </a:p>
        </p:txBody>
      </p:sp>
      <p:sp>
        <p:nvSpPr>
          <p:cNvPr id="3" name="Content Placeholder 2"/>
          <p:cNvSpPr>
            <a:spLocks noGrp="1"/>
          </p:cNvSpPr>
          <p:nvPr>
            <p:ph idx="1"/>
          </p:nvPr>
        </p:nvSpPr>
        <p:spPr/>
        <p:txBody>
          <a:bodyPr/>
          <a:lstStyle/>
          <a:p>
            <a:r>
              <a:rPr lang="en-US" dirty="0"/>
              <a:t>How does the distribution of POS tags change through time?</a:t>
            </a:r>
          </a:p>
          <a:p>
            <a:r>
              <a:rPr lang="en-US" dirty="0"/>
              <a:t>ICAP, Negotiation frameworks</a:t>
            </a:r>
            <a:r>
              <a:rPr lang="mr-IN" dirty="0"/>
              <a:t>…</a:t>
            </a:r>
            <a:endParaRPr lang="en-US" dirty="0"/>
          </a:p>
          <a:p>
            <a:r>
              <a:rPr lang="en-US" dirty="0"/>
              <a:t>How can we identify when a pair becomes more passive and what happened right before that? </a:t>
            </a:r>
          </a:p>
        </p:txBody>
      </p:sp>
      <p:pic>
        <p:nvPicPr>
          <p:cNvPr id="15" name="Picture 14">
            <a:extLst>
              <a:ext uri="{FF2B5EF4-FFF2-40B4-BE49-F238E27FC236}">
                <a16:creationId xmlns:a16="http://schemas.microsoft.com/office/drawing/2014/main" id="{2208E060-9436-174F-B642-19850AEF035C}"/>
              </a:ext>
            </a:extLst>
          </p:cNvPr>
          <p:cNvPicPr>
            <a:picLocks noChangeAspect="1"/>
          </p:cNvPicPr>
          <p:nvPr/>
        </p:nvPicPr>
        <p:blipFill>
          <a:blip r:embed="rId3"/>
          <a:stretch>
            <a:fillRect/>
          </a:stretch>
        </p:blipFill>
        <p:spPr>
          <a:xfrm>
            <a:off x="2438399" y="3054723"/>
            <a:ext cx="7606553" cy="3803277"/>
          </a:xfrm>
          <a:prstGeom prst="rect">
            <a:avLst/>
          </a:prstGeom>
        </p:spPr>
      </p:pic>
      <p:grpSp>
        <p:nvGrpSpPr>
          <p:cNvPr id="16" name="Group 15">
            <a:extLst>
              <a:ext uri="{FF2B5EF4-FFF2-40B4-BE49-F238E27FC236}">
                <a16:creationId xmlns:a16="http://schemas.microsoft.com/office/drawing/2014/main" id="{B1CF94EC-287B-7F40-8528-67148307073F}"/>
              </a:ext>
            </a:extLst>
          </p:cNvPr>
          <p:cNvGrpSpPr/>
          <p:nvPr/>
        </p:nvGrpSpPr>
        <p:grpSpPr>
          <a:xfrm>
            <a:off x="4168588" y="3429001"/>
            <a:ext cx="1398493" cy="3420080"/>
            <a:chOff x="6209179" y="3662251"/>
            <a:chExt cx="1335986" cy="3030231"/>
          </a:xfrm>
        </p:grpSpPr>
        <p:sp>
          <p:nvSpPr>
            <p:cNvPr id="17" name="Rectangle 16">
              <a:extLst>
                <a:ext uri="{FF2B5EF4-FFF2-40B4-BE49-F238E27FC236}">
                  <a16:creationId xmlns:a16="http://schemas.microsoft.com/office/drawing/2014/main" id="{12BF50EC-8182-264F-AB60-A2CA492D6388}"/>
                </a:ext>
              </a:extLst>
            </p:cNvPr>
            <p:cNvSpPr/>
            <p:nvPr/>
          </p:nvSpPr>
          <p:spPr>
            <a:xfrm>
              <a:off x="6209180" y="6340790"/>
              <a:ext cx="1335985" cy="351692"/>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8" name="Rectangle 17">
              <a:extLst>
                <a:ext uri="{FF2B5EF4-FFF2-40B4-BE49-F238E27FC236}">
                  <a16:creationId xmlns:a16="http://schemas.microsoft.com/office/drawing/2014/main" id="{151D2FE5-EC28-4341-A2BF-4C0EDB4CD486}"/>
                </a:ext>
              </a:extLst>
            </p:cNvPr>
            <p:cNvSpPr/>
            <p:nvPr/>
          </p:nvSpPr>
          <p:spPr>
            <a:xfrm>
              <a:off x="6209179" y="3662251"/>
              <a:ext cx="1335985" cy="2678539"/>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2" name="Rectangle 21">
            <a:extLst>
              <a:ext uri="{FF2B5EF4-FFF2-40B4-BE49-F238E27FC236}">
                <a16:creationId xmlns:a16="http://schemas.microsoft.com/office/drawing/2014/main" id="{E0DC5ECD-33E5-9F43-BEEC-DAEFC673B59C}"/>
              </a:ext>
            </a:extLst>
          </p:cNvPr>
          <p:cNvSpPr/>
          <p:nvPr/>
        </p:nvSpPr>
        <p:spPr>
          <a:xfrm>
            <a:off x="6898342" y="6461062"/>
            <a:ext cx="779930" cy="396938"/>
          </a:xfrm>
          <a:prstGeom prst="rect">
            <a:avLst/>
          </a:prstGeom>
          <a:solidFill>
            <a:schemeClr val="accent1">
              <a:lumMod val="75000"/>
              <a:alpha val="86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3" name="Rectangle 22">
            <a:extLst>
              <a:ext uri="{FF2B5EF4-FFF2-40B4-BE49-F238E27FC236}">
                <a16:creationId xmlns:a16="http://schemas.microsoft.com/office/drawing/2014/main" id="{DC3610E6-7FB1-BE46-803F-B77A425D8241}"/>
              </a:ext>
            </a:extLst>
          </p:cNvPr>
          <p:cNvSpPr/>
          <p:nvPr/>
        </p:nvSpPr>
        <p:spPr>
          <a:xfrm>
            <a:off x="6898341" y="3437920"/>
            <a:ext cx="779930" cy="3023142"/>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42715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s://lh4.googleusercontent.com/2dH1E6oqOzLd2ImhYCqyWbZtmRMZps1fVdNfgv-aLovUCcMkiTw16M9WsCNagfxd74y_AsKD2RSWem0JCVAgPUztpKcMV-4XjS2IPJp66tM6R766JM4O_MYTBvTklpkMYFpMWPG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6" y="2360606"/>
            <a:ext cx="6054407" cy="2856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cKY_t3bzMCw_qxQ5dHzT7L-IUuxIZwTA16gMYIdOKGAC-DX3dWOT9CjY3rXDVi-oBNWxwc_FSqINYsMdrKMX5GKpZq4GGKCPMA6Q2Gicg08XqoZIbHRFCtZpBXTG9fFakzx7X1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930" y="2360606"/>
            <a:ext cx="5832070" cy="28566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5"/>
            <a:ext cx="10515600" cy="1325563"/>
          </a:xfrm>
        </p:spPr>
        <p:txBody>
          <a:bodyPr/>
          <a:lstStyle/>
          <a:p>
            <a:pPr algn="ctr"/>
            <a:r>
              <a:rPr lang="en-US" dirty="0">
                <a:latin typeface="Calibri" charset="0"/>
                <a:ea typeface="Calibri" charset="0"/>
                <a:cs typeface="Calibri" charset="0"/>
              </a:rPr>
              <a:t>CS1 Collaboration</a:t>
            </a:r>
            <a:br>
              <a:rPr lang="en-US" dirty="0">
                <a:latin typeface="Calibri" charset="0"/>
                <a:ea typeface="Calibri" charset="0"/>
                <a:cs typeface="Calibri" charset="0"/>
              </a:rPr>
            </a:br>
            <a:r>
              <a:rPr lang="en-US" dirty="0">
                <a:latin typeface="Calibri" charset="0"/>
                <a:ea typeface="Calibri" charset="0"/>
                <a:cs typeface="Calibri" charset="0"/>
              </a:rPr>
              <a:t>Group Power Dynamics</a:t>
            </a:r>
          </a:p>
        </p:txBody>
      </p:sp>
      <p:grpSp>
        <p:nvGrpSpPr>
          <p:cNvPr id="3" name="Group 2"/>
          <p:cNvGrpSpPr/>
          <p:nvPr/>
        </p:nvGrpSpPr>
        <p:grpSpPr>
          <a:xfrm>
            <a:off x="8513685" y="2264230"/>
            <a:ext cx="1473399" cy="3030231"/>
            <a:chOff x="6209179" y="3662251"/>
            <a:chExt cx="1335986" cy="3030231"/>
          </a:xfrm>
        </p:grpSpPr>
        <p:sp>
          <p:nvSpPr>
            <p:cNvPr id="6" name="Rectangle 5"/>
            <p:cNvSpPr/>
            <p:nvPr/>
          </p:nvSpPr>
          <p:spPr>
            <a:xfrm>
              <a:off x="6209180" y="6340790"/>
              <a:ext cx="1335985" cy="351692"/>
            </a:xfrm>
            <a:prstGeom prst="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Balanced</a:t>
              </a:r>
            </a:p>
          </p:txBody>
        </p:sp>
        <p:sp>
          <p:nvSpPr>
            <p:cNvPr id="7" name="Rectangle 6"/>
            <p:cNvSpPr/>
            <p:nvPr/>
          </p:nvSpPr>
          <p:spPr>
            <a:xfrm>
              <a:off x="6209179" y="3662251"/>
              <a:ext cx="1335985" cy="2678539"/>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0075864" y="2277334"/>
            <a:ext cx="506319" cy="3030231"/>
            <a:chOff x="7930958" y="3662251"/>
            <a:chExt cx="3236639" cy="3030231"/>
          </a:xfrm>
        </p:grpSpPr>
        <p:sp>
          <p:nvSpPr>
            <p:cNvPr id="8" name="Rectangle 7"/>
            <p:cNvSpPr/>
            <p:nvPr/>
          </p:nvSpPr>
          <p:spPr>
            <a:xfrm>
              <a:off x="7930959" y="6340790"/>
              <a:ext cx="3236638" cy="351692"/>
            </a:xfrm>
            <a:prstGeom prst="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p:nvSpPr>
          <p:spPr>
            <a:xfrm>
              <a:off x="7930958" y="3662251"/>
              <a:ext cx="3236638" cy="2678539"/>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9705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QUANTITATIVE ANALYSIS OF COLLABORATIVE DIALOGUE </a:t>
            </a:r>
            <a:endParaRPr lang="en-US" dirty="0"/>
          </a:p>
        </p:txBody>
      </p:sp>
      <p:sp>
        <p:nvSpPr>
          <p:cNvPr id="3" name="Content Placeholder 2"/>
          <p:cNvSpPr>
            <a:spLocks noGrp="1"/>
          </p:cNvSpPr>
          <p:nvPr>
            <p:ph idx="1"/>
          </p:nvPr>
        </p:nvSpPr>
        <p:spPr>
          <a:xfrm>
            <a:off x="838200" y="1825624"/>
            <a:ext cx="10515600" cy="4883933"/>
          </a:xfrm>
        </p:spPr>
        <p:txBody>
          <a:bodyPr>
            <a:normAutofit/>
          </a:bodyPr>
          <a:lstStyle/>
          <a:p>
            <a:pPr marL="0" indent="0">
              <a:buNone/>
            </a:pPr>
            <a:r>
              <a:rPr lang="en-US" sz="2400" b="1" dirty="0"/>
              <a:t>Occurrence of One Student Dominating the Collaboration</a:t>
            </a:r>
          </a:p>
          <a:p>
            <a:pPr marL="342900" indent="-342900">
              <a:buFont typeface="+mj-lt"/>
              <a:buAutoNum type="arabicPeriod"/>
            </a:pPr>
            <a:r>
              <a:rPr lang="en-US" dirty="0"/>
              <a:t>The distribution of total utterances for each pair of students, calculating the proportion of the total utterances that came from the more “talkative” partner.</a:t>
            </a:r>
          </a:p>
          <a:p>
            <a:pPr marL="342900" indent="-342900">
              <a:buFont typeface="+mj-lt"/>
              <a:buAutoNum type="arabicPeriod"/>
            </a:pPr>
            <a:r>
              <a:rPr lang="en-US" dirty="0"/>
              <a:t>Prior research on equitable collaboration has established that we must look beyond overall distributions and also examine the content of students’ talk (Shah et al., 2014). </a:t>
            </a:r>
          </a:p>
          <a:p>
            <a:pPr marL="342900" indent="-342900">
              <a:buFont typeface="+mj-lt"/>
              <a:buAutoNum type="arabicPeriod"/>
            </a:pPr>
            <a:r>
              <a:rPr lang="en-US" dirty="0"/>
              <a:t>In collaborative gameplay, one can imagine a scenario in which two students make an equivalent number of utterances, but while Student A makes many suggestions about how to</a:t>
            </a:r>
          </a:p>
        </p:txBody>
      </p:sp>
    </p:spTree>
    <p:extLst>
      <p:ext uri="{BB962C8B-B14F-4D97-AF65-F5344CB8AC3E}">
        <p14:creationId xmlns:p14="http://schemas.microsoft.com/office/powerpoint/2010/main" val="1876380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Study</a:t>
            </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a:t>Goal: </a:t>
            </a:r>
            <a:r>
              <a:rPr lang="en-US" dirty="0"/>
              <a:t>Identify quantitative metrics that can be used to predict task success or discriminate between successful and unsuccessful groups involved during the activity. For example: Identification of knowledge sharing in discussion. </a:t>
            </a:r>
          </a:p>
          <a:p>
            <a:pPr marL="0" indent="0">
              <a:buNone/>
            </a:pPr>
            <a:endParaRPr lang="en-US" dirty="0"/>
          </a:p>
          <a:p>
            <a:pPr marL="0" indent="0">
              <a:buNone/>
            </a:pPr>
            <a:r>
              <a:rPr lang="en-US" dirty="0"/>
              <a:t>“bag-of-words” features: Only the vocabulary used in a conversation </a:t>
            </a:r>
          </a:p>
          <a:p>
            <a:pPr marL="0" indent="0">
              <a:buNone/>
            </a:pPr>
            <a:r>
              <a:rPr lang="en-US" dirty="0"/>
              <a:t>“complex language” features. Adjacent pairs of words (bigrams) and local syntactic part-of-speech bigrams</a:t>
            </a:r>
          </a:p>
          <a:p>
            <a:pPr marL="0" indent="0">
              <a:buNone/>
            </a:pPr>
            <a:endParaRPr lang="en-US" b="1" dirty="0"/>
          </a:p>
          <a:p>
            <a:pPr marL="0" indent="0">
              <a:buNone/>
            </a:pPr>
            <a:r>
              <a:rPr lang="en-US" b="1" dirty="0"/>
              <a:t>Several frameworks</a:t>
            </a:r>
          </a:p>
          <a:p>
            <a:endParaRPr lang="en-US" sz="1500" dirty="0"/>
          </a:p>
          <a:p>
            <a:r>
              <a:rPr lang="en-US" dirty="0"/>
              <a:t>Argumentative knowledge construction </a:t>
            </a:r>
          </a:p>
          <a:p>
            <a:r>
              <a:rPr lang="en-US" dirty="0"/>
              <a:t>ICAP</a:t>
            </a:r>
          </a:p>
          <a:p>
            <a:r>
              <a:rPr lang="en-US" dirty="0"/>
              <a:t>Active learning</a:t>
            </a:r>
          </a:p>
          <a:p>
            <a:r>
              <a:rPr lang="en-US" dirty="0"/>
              <a:t>Social network theory for analyzing interactional exchange patterns (</a:t>
            </a:r>
            <a:r>
              <a:rPr lang="en-US" dirty="0" err="1"/>
              <a:t>Fahy</a:t>
            </a:r>
            <a:r>
              <a:rPr lang="en-US" dirty="0"/>
              <a:t> et. al ,2001) </a:t>
            </a:r>
          </a:p>
          <a:p>
            <a:endParaRPr lang="en-US" dirty="0"/>
          </a:p>
          <a:p>
            <a:endParaRPr lang="en-US" dirty="0"/>
          </a:p>
          <a:p>
            <a:endParaRPr lang="en-US" dirty="0"/>
          </a:p>
        </p:txBody>
      </p:sp>
    </p:spTree>
    <p:extLst>
      <p:ext uri="{BB962C8B-B14F-4D97-AF65-F5344CB8AC3E}">
        <p14:creationId xmlns:p14="http://schemas.microsoft.com/office/powerpoint/2010/main" val="104168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Argumentative knowledge construction </a:t>
            </a:r>
          </a:p>
        </p:txBody>
      </p:sp>
      <p:sp>
        <p:nvSpPr>
          <p:cNvPr id="3" name="Content Placeholder 2"/>
          <p:cNvSpPr>
            <a:spLocks noGrp="1"/>
          </p:cNvSpPr>
          <p:nvPr>
            <p:ph idx="1"/>
          </p:nvPr>
        </p:nvSpPr>
        <p:spPr>
          <a:xfrm>
            <a:off x="838200" y="1825625"/>
            <a:ext cx="10515600" cy="4729554"/>
          </a:xfrm>
        </p:spPr>
        <p:txBody>
          <a:bodyPr>
            <a:normAutofit/>
          </a:bodyPr>
          <a:lstStyle/>
          <a:p>
            <a:pPr marL="0" indent="0">
              <a:buNone/>
            </a:pPr>
            <a:r>
              <a:rPr lang="en-US" dirty="0"/>
              <a:t>P J </a:t>
            </a:r>
            <a:r>
              <a:rPr lang="en-US" dirty="0" err="1"/>
              <a:t>Fahy</a:t>
            </a:r>
            <a:r>
              <a:rPr lang="en-US" dirty="0"/>
              <a:t>, G Crawford, M Ally : Patterns of Interaction in Computer Conference Transcript, The International Review of Research in Open and Distance learning, 2001 </a:t>
            </a:r>
          </a:p>
          <a:p>
            <a:pPr marL="0" indent="0">
              <a:buNone/>
            </a:pPr>
            <a:r>
              <a:rPr lang="en-US" dirty="0"/>
              <a:t>Argumentative knowledge construction considers multiple dimensions of analysis: </a:t>
            </a:r>
          </a:p>
          <a:p>
            <a:r>
              <a:rPr lang="en-US" dirty="0"/>
              <a:t>1. Participation,</a:t>
            </a:r>
          </a:p>
          <a:p>
            <a:r>
              <a:rPr lang="en-US" dirty="0"/>
              <a:t>2. Heterogeneity of Participation, </a:t>
            </a:r>
          </a:p>
          <a:p>
            <a:r>
              <a:rPr lang="en-US" dirty="0"/>
              <a:t>3. Epistemic dimension,</a:t>
            </a:r>
          </a:p>
          <a:p>
            <a:r>
              <a:rPr lang="en-US" dirty="0"/>
              <a:t>4. Argumentative dimension and </a:t>
            </a:r>
          </a:p>
          <a:p>
            <a:r>
              <a:rPr lang="en-US" dirty="0"/>
              <a:t>5. Social Modes of Reconstruction. </a:t>
            </a:r>
          </a:p>
          <a:p>
            <a:pPr marL="0" indent="0">
              <a:buNone/>
            </a:pPr>
            <a:endParaRPr lang="en-US" dirty="0"/>
          </a:p>
          <a:p>
            <a:pPr marL="0" indent="0">
              <a:buNone/>
            </a:pPr>
            <a:r>
              <a:rPr lang="en-US" dirty="0"/>
              <a:t>Armin Weinberger, Frank Fischer, A framework to analyze argumentative knowledge construction in computer-supported collaborative learning, Computers &amp; Education, Volume 46, Issue 1, January 2006, Pages 71-95 </a:t>
            </a:r>
          </a:p>
          <a:p>
            <a:endParaRPr lang="en-US" dirty="0"/>
          </a:p>
          <a:p>
            <a:endParaRPr lang="en-US" dirty="0"/>
          </a:p>
        </p:txBody>
      </p:sp>
    </p:spTree>
    <p:extLst>
      <p:ext uri="{BB962C8B-B14F-4D97-AF65-F5344CB8AC3E}">
        <p14:creationId xmlns:p14="http://schemas.microsoft.com/office/powerpoint/2010/main" val="17144016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Active Learning Annotation </a:t>
            </a:r>
          </a:p>
        </p:txBody>
      </p:sp>
      <p:sp>
        <p:nvSpPr>
          <p:cNvPr id="3" name="Content Placeholder 2"/>
          <p:cNvSpPr>
            <a:spLocks noGrp="1"/>
          </p:cNvSpPr>
          <p:nvPr>
            <p:ph idx="1"/>
          </p:nvPr>
        </p:nvSpPr>
        <p:spPr/>
        <p:txBody>
          <a:bodyPr>
            <a:normAutofit/>
          </a:bodyPr>
          <a:lstStyle/>
          <a:p>
            <a:pPr marL="0" indent="0">
              <a:buNone/>
            </a:pPr>
            <a:r>
              <a:rPr lang="en-US" dirty="0"/>
              <a:t>Five types of “Active Learning” moves (can be increased): </a:t>
            </a:r>
          </a:p>
          <a:p>
            <a:pPr marL="0" indent="0">
              <a:buNone/>
            </a:pPr>
            <a:r>
              <a:rPr lang="en-US" sz="2000" dirty="0"/>
              <a:t>–  Proposals (PR) begin a sequence and introduce a new concept or idea. </a:t>
            </a:r>
          </a:p>
          <a:p>
            <a:pPr marL="0" indent="0">
              <a:buNone/>
            </a:pPr>
            <a:r>
              <a:rPr lang="en-US" sz="2000" dirty="0"/>
              <a:t>–  Questions (QU) target proposals and question them. </a:t>
            </a:r>
          </a:p>
          <a:p>
            <a:pPr marL="0" indent="0">
              <a:buNone/>
            </a:pPr>
            <a:r>
              <a:rPr lang="en-US" sz="2000" dirty="0"/>
              <a:t>–  Clarifications (CL) are elaborations on proposals, or answers to questions. </a:t>
            </a:r>
          </a:p>
          <a:p>
            <a:pPr marL="0" indent="0">
              <a:buNone/>
            </a:pPr>
            <a:r>
              <a:rPr lang="en-US" sz="2000" dirty="0"/>
              <a:t>–  Agreements (AG) show agreement or assent between speakers in a sequence. </a:t>
            </a:r>
          </a:p>
          <a:p>
            <a:pPr marL="0" indent="0">
              <a:buNone/>
            </a:pPr>
            <a:r>
              <a:rPr lang="en-US" sz="2000" dirty="0"/>
              <a:t>–  Remaining contributions are Comments (CM); including topic statements, floor grabbing moves, pauses, etc. </a:t>
            </a:r>
          </a:p>
          <a:p>
            <a:endParaRPr lang="en-US" dirty="0"/>
          </a:p>
        </p:txBody>
      </p:sp>
    </p:spTree>
    <p:extLst>
      <p:ext uri="{BB962C8B-B14F-4D97-AF65-F5344CB8AC3E}">
        <p14:creationId xmlns:p14="http://schemas.microsoft.com/office/powerpoint/2010/main" val="138846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pic>
        <p:nvPicPr>
          <p:cNvPr id="3" name="Content Placeholder 5" descr="A screenshot of a video game&#10;&#10;Description automatically generated">
            <a:extLst>
              <a:ext uri="{FF2B5EF4-FFF2-40B4-BE49-F238E27FC236}">
                <a16:creationId xmlns:a16="http://schemas.microsoft.com/office/drawing/2014/main" id="{B42CED69-5AB4-6449-9B92-37731AF62BF5}"/>
              </a:ext>
            </a:extLst>
          </p:cNvPr>
          <p:cNvPicPr>
            <a:picLocks noChangeAspect="1"/>
          </p:cNvPicPr>
          <p:nvPr/>
        </p:nvPicPr>
        <p:blipFill rotWithShape="1">
          <a:blip r:embed="rId4">
            <a:extLst>
              <a:ext uri="{28A0092B-C50C-407E-A947-70E740481C1C}">
                <a14:useLocalDpi xmlns:a14="http://schemas.microsoft.com/office/drawing/2010/main" val="0"/>
              </a:ext>
            </a:extLst>
          </a:blip>
          <a:srcRect t="58174" r="10606"/>
          <a:stretch/>
        </p:blipFill>
        <p:spPr>
          <a:xfrm>
            <a:off x="0" y="3525460"/>
            <a:ext cx="6512274" cy="2483454"/>
          </a:xfrm>
          <a:prstGeom prst="rect">
            <a:avLst/>
          </a:prstGeom>
        </p:spPr>
      </p:pic>
      <p:sp>
        <p:nvSpPr>
          <p:cNvPr id="4" name="Rounded Rectangle 3">
            <a:extLst>
              <a:ext uri="{FF2B5EF4-FFF2-40B4-BE49-F238E27FC236}">
                <a16:creationId xmlns:a16="http://schemas.microsoft.com/office/drawing/2014/main" id="{6A612593-47A0-0347-885B-B117313203DD}"/>
              </a:ext>
            </a:extLst>
          </p:cNvPr>
          <p:cNvSpPr/>
          <p:nvPr/>
        </p:nvSpPr>
        <p:spPr>
          <a:xfrm>
            <a:off x="0" y="5966428"/>
            <a:ext cx="6512274" cy="891571"/>
          </a:xfrm>
          <a:prstGeom prst="roundRect">
            <a:avLst>
              <a:gd name="adj" fmla="val 948"/>
            </a:avLst>
          </a:prstGeom>
          <a:solidFill>
            <a:schemeClr val="bg1"/>
          </a:solidFill>
          <a:ln w="698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834445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Helpful Papers</a:t>
            </a:r>
          </a:p>
        </p:txBody>
      </p:sp>
      <p:sp>
        <p:nvSpPr>
          <p:cNvPr id="3" name="Content Placeholder 2"/>
          <p:cNvSpPr>
            <a:spLocks noGrp="1"/>
          </p:cNvSpPr>
          <p:nvPr>
            <p:ph idx="1"/>
          </p:nvPr>
        </p:nvSpPr>
        <p:spPr>
          <a:xfrm>
            <a:off x="838200" y="1825624"/>
            <a:ext cx="10515600" cy="5032375"/>
          </a:xfrm>
        </p:spPr>
        <p:txBody>
          <a:bodyPr>
            <a:normAutofit fontScale="85000" lnSpcReduction="20000"/>
          </a:bodyPr>
          <a:lstStyle/>
          <a:p>
            <a:pPr marL="0" indent="0">
              <a:buNone/>
            </a:pPr>
            <a:r>
              <a:rPr lang="en-US" dirty="0"/>
              <a:t>Contains a fairly comprehensive survey of initial conversation analysis methods. </a:t>
            </a:r>
          </a:p>
          <a:p>
            <a:pPr marL="0" indent="0">
              <a:buNone/>
            </a:pPr>
            <a:r>
              <a:rPr lang="en-US" dirty="0"/>
              <a:t>B.D </a:t>
            </a:r>
            <a:r>
              <a:rPr lang="en-US" dirty="0" err="1"/>
              <a:t>Wever</a:t>
            </a:r>
            <a:r>
              <a:rPr lang="en-US" dirty="0"/>
              <a:t>, T. </a:t>
            </a:r>
            <a:r>
              <a:rPr lang="en-US" dirty="0" err="1"/>
              <a:t>Schellens</a:t>
            </a:r>
            <a:r>
              <a:rPr lang="en-US" dirty="0"/>
              <a:t>, M. </a:t>
            </a:r>
            <a:r>
              <a:rPr lang="en-US" dirty="0" err="1"/>
              <a:t>Valcke</a:t>
            </a:r>
            <a:r>
              <a:rPr lang="en-US" dirty="0"/>
              <a:t>, H. Van </a:t>
            </a:r>
            <a:r>
              <a:rPr lang="en-US" dirty="0" err="1"/>
              <a:t>Keer</a:t>
            </a:r>
            <a:r>
              <a:rPr lang="en-US" dirty="0"/>
              <a:t> : Content Analysis Schemes to Analyze Transcripts of Online Asynchronous Discussion Groups, Computers &amp; Education, Volume 46, Issue 1, January 2006, pages 6-28 </a:t>
            </a:r>
          </a:p>
          <a:p>
            <a:pPr marL="0" indent="0">
              <a:buNone/>
            </a:pPr>
            <a:endParaRPr lang="en-US" dirty="0"/>
          </a:p>
          <a:p>
            <a:pPr marL="0" indent="0">
              <a:buNone/>
            </a:pPr>
            <a:r>
              <a:rPr lang="en-US" dirty="0"/>
              <a:t>Following work has shown that identification of such sequences in conversation is possible with a high degree of accuracy and can even be done in real time, using machine learning techniques. </a:t>
            </a:r>
          </a:p>
          <a:p>
            <a:pPr marL="0" indent="0">
              <a:buNone/>
            </a:pPr>
            <a:endParaRPr lang="en-US" dirty="0"/>
          </a:p>
          <a:p>
            <a:pPr marL="0" indent="0">
              <a:buNone/>
            </a:pPr>
            <a:r>
              <a:rPr lang="en-US" dirty="0"/>
              <a:t>Elijah Mayfield, David Adamson, Carolyn </a:t>
            </a:r>
            <a:r>
              <a:rPr lang="en-US" dirty="0" err="1"/>
              <a:t>Penstein</a:t>
            </a:r>
            <a:r>
              <a:rPr lang="en-US" dirty="0"/>
              <a:t> Rose : Hierarchical Conversation Structure Prediction in Multi-Party Chat, SIGDIAL 2012 </a:t>
            </a:r>
          </a:p>
          <a:p>
            <a:pPr marL="0" indent="0">
              <a:buNone/>
            </a:pPr>
            <a:endParaRPr lang="en-US" dirty="0"/>
          </a:p>
          <a:p>
            <a:pPr marL="0" indent="0">
              <a:buNone/>
            </a:pPr>
            <a:r>
              <a:rPr lang="en-US" dirty="0"/>
              <a:t>Amy </a:t>
            </a:r>
            <a:r>
              <a:rPr lang="en-US" dirty="0" err="1"/>
              <a:t>Soller</a:t>
            </a:r>
            <a:r>
              <a:rPr lang="en-US" dirty="0"/>
              <a:t>, </a:t>
            </a:r>
            <a:r>
              <a:rPr lang="en-US" dirty="0" err="1"/>
              <a:t>Janyce</a:t>
            </a:r>
            <a:r>
              <a:rPr lang="en-US" dirty="0"/>
              <a:t> Wiebe, Alan </a:t>
            </a:r>
            <a:r>
              <a:rPr lang="en-US" dirty="0" err="1"/>
              <a:t>Lesgold</a:t>
            </a:r>
            <a:r>
              <a:rPr lang="en-US" dirty="0"/>
              <a:t> : A Machine Learning Approach to Assessing Knowledge Sharing During Collaborative Learning Activities, Proceedings of Computer-Support for Collaborative Learning 2002, Boulder, CO, 128-137. </a:t>
            </a:r>
          </a:p>
          <a:p>
            <a:pPr marL="0" indent="0">
              <a:buNone/>
            </a:pPr>
            <a:endParaRPr lang="en-US" dirty="0"/>
          </a:p>
          <a:p>
            <a:pPr marL="0" indent="0">
              <a:buNone/>
            </a:pPr>
            <a:r>
              <a:rPr lang="en-US" dirty="0"/>
              <a:t>Elijah Mayfield, David Adamson, Alexander I. </a:t>
            </a:r>
            <a:r>
              <a:rPr lang="en-US" dirty="0" err="1"/>
              <a:t>Rudnicky</a:t>
            </a:r>
            <a:r>
              <a:rPr lang="en-US" dirty="0"/>
              <a:t>, Carolyn </a:t>
            </a:r>
            <a:r>
              <a:rPr lang="en-US" dirty="0" err="1"/>
              <a:t>Penstein</a:t>
            </a:r>
            <a:r>
              <a:rPr lang="en-US" dirty="0"/>
              <a:t> Rose :Computational Representational of Discourse Practices Across Populations in Task-Based Dialogue, ICIC, Bangalore, 2012</a:t>
            </a:r>
          </a:p>
          <a:p>
            <a:pPr marL="0" indent="0">
              <a:buNone/>
            </a:pPr>
            <a:endParaRPr lang="en-US" dirty="0"/>
          </a:p>
        </p:txBody>
      </p:sp>
    </p:spTree>
    <p:extLst>
      <p:ext uri="{BB962C8B-B14F-4D97-AF65-F5344CB8AC3E}">
        <p14:creationId xmlns:p14="http://schemas.microsoft.com/office/powerpoint/2010/main" val="5634290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buNone/>
            </a:pPr>
            <a:r>
              <a:rPr lang="en-US" dirty="0"/>
              <a:t>Instead of individual turn level or the utterance level, but rather, the sequence level. Reasons: </a:t>
            </a:r>
          </a:p>
          <a:p>
            <a:r>
              <a:rPr lang="en-US" dirty="0"/>
              <a:t>The sequence level captures the relevant context (sequential information) for each utterance it contains, which can then be used to identify the active learning role played by it, using rule based transformations. </a:t>
            </a:r>
          </a:p>
          <a:p>
            <a:r>
              <a:rPr lang="en-US" dirty="0"/>
              <a:t>The sequence level brings together related contributions (based on content) by the collaborating group members, which are usually related by a causal/reply structure. </a:t>
            </a:r>
          </a:p>
          <a:p>
            <a:r>
              <a:rPr lang="en-US" dirty="0"/>
              <a:t>The existence of appropriate context and causal/reply structure makes it ideal for identifying the trends highlighted in the previous section, which have been shown to be associated with knowledge acquisition. </a:t>
            </a:r>
          </a:p>
          <a:p>
            <a:endParaRPr lang="en-US" dirty="0"/>
          </a:p>
        </p:txBody>
      </p:sp>
    </p:spTree>
    <p:extLst>
      <p:ext uri="{BB962C8B-B14F-4D97-AF65-F5344CB8AC3E}">
        <p14:creationId xmlns:p14="http://schemas.microsoft.com/office/powerpoint/2010/main" val="5501898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 </a:t>
            </a:r>
            <a:r>
              <a:rPr lang="mr-IN" dirty="0"/>
              <a:t>–</a:t>
            </a:r>
            <a:r>
              <a:rPr lang="en-US" dirty="0"/>
              <a:t> Data Preparation</a:t>
            </a:r>
          </a:p>
        </p:txBody>
      </p:sp>
      <p:sp>
        <p:nvSpPr>
          <p:cNvPr id="3" name="Content Placeholder 2"/>
          <p:cNvSpPr>
            <a:spLocks noGrp="1"/>
          </p:cNvSpPr>
          <p:nvPr>
            <p:ph idx="1"/>
          </p:nvPr>
        </p:nvSpPr>
        <p:spPr>
          <a:xfrm>
            <a:off x="838200" y="1825625"/>
            <a:ext cx="10515600" cy="4907684"/>
          </a:xfrm>
        </p:spPr>
        <p:txBody>
          <a:bodyPr>
            <a:normAutofit/>
          </a:bodyPr>
          <a:lstStyle/>
          <a:p>
            <a:r>
              <a:rPr lang="en-US" dirty="0"/>
              <a:t>Take 4 groups that have the highest and lowest learning gain, satisfaction etc. </a:t>
            </a:r>
            <a:r>
              <a:rPr lang="mr-IN" dirty="0"/>
              <a:t>–</a:t>
            </a:r>
            <a:r>
              <a:rPr lang="en-US" dirty="0"/>
              <a:t>Two each</a:t>
            </a:r>
          </a:p>
          <a:p>
            <a:r>
              <a:rPr lang="en-US" dirty="0"/>
              <a:t>Transcribe and annotate all the videos for 12 weeks. (each group will take 6 hours=24 hours in total)</a:t>
            </a:r>
          </a:p>
          <a:p>
            <a:r>
              <a:rPr lang="en-US" dirty="0"/>
              <a:t>Annotate the data based on one of the frameworks (Active Learning etc.)</a:t>
            </a:r>
          </a:p>
        </p:txBody>
      </p:sp>
    </p:spTree>
    <p:extLst>
      <p:ext uri="{BB962C8B-B14F-4D97-AF65-F5344CB8AC3E}">
        <p14:creationId xmlns:p14="http://schemas.microsoft.com/office/powerpoint/2010/main" val="746901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dirty="0"/>
              <a:t>See if ratio of the tags (proposal/questions </a:t>
            </a:r>
            <a:r>
              <a:rPr lang="en-US" dirty="0" err="1"/>
              <a:t>etc</a:t>
            </a:r>
            <a:r>
              <a:rPr lang="en-US" dirty="0"/>
              <a:t>) correlates with the learning outcomes and satisfaction, if yes what are the differences</a:t>
            </a:r>
          </a:p>
          <a:p>
            <a:endParaRPr lang="en-US" dirty="0"/>
          </a:p>
          <a:p>
            <a:r>
              <a:rPr lang="en-US" dirty="0"/>
              <a:t>Analyze the tag sequences (n-gram or HMM )</a:t>
            </a:r>
          </a:p>
          <a:p>
            <a:r>
              <a:rPr lang="en-US" dirty="0"/>
              <a:t>There are two ways of training data. </a:t>
            </a:r>
          </a:p>
          <a:p>
            <a:pPr lvl="1"/>
            <a:r>
              <a:rPr lang="en-US" dirty="0"/>
              <a:t>One group</a:t>
            </a:r>
          </a:p>
          <a:p>
            <a:pPr lvl="2"/>
            <a:r>
              <a:rPr lang="en-US" dirty="0"/>
              <a:t>Based on one group every week and accumulate the training data. Test it.</a:t>
            </a:r>
          </a:p>
          <a:p>
            <a:pPr lvl="2"/>
            <a:r>
              <a:rPr lang="en-US" dirty="0"/>
              <a:t>each week n-1 weeks and test it </a:t>
            </a:r>
          </a:p>
          <a:p>
            <a:pPr lvl="2"/>
            <a:r>
              <a:rPr lang="en-US" dirty="0"/>
              <a:t>See how many weeks would be sufficient to achieve desirable accuracy</a:t>
            </a:r>
          </a:p>
          <a:p>
            <a:pPr lvl="1"/>
            <a:r>
              <a:rPr lang="en-US" dirty="0"/>
              <a:t>Multiple groups from the same week- Train and test it on a new group</a:t>
            </a:r>
          </a:p>
          <a:p>
            <a:r>
              <a:rPr lang="en-US" dirty="0"/>
              <a:t>How much of the focus is related to the study context?</a:t>
            </a:r>
          </a:p>
          <a:p>
            <a:pPr lvl="1"/>
            <a:r>
              <a:rPr lang="en-US" dirty="0"/>
              <a:t>If out of context, does it help building positive relationship with the partner?</a:t>
            </a:r>
          </a:p>
          <a:p>
            <a:pPr lvl="1"/>
            <a:r>
              <a:rPr lang="en-US" dirty="0"/>
              <a:t>If out of context, is it related to the power dynamics between pairs?</a:t>
            </a:r>
          </a:p>
          <a:p>
            <a:pPr lvl="1"/>
            <a:endParaRPr lang="en-US" dirty="0"/>
          </a:p>
        </p:txBody>
      </p:sp>
    </p:spTree>
    <p:extLst>
      <p:ext uri="{BB962C8B-B14F-4D97-AF65-F5344CB8AC3E}">
        <p14:creationId xmlns:p14="http://schemas.microsoft.com/office/powerpoint/2010/main" val="18375871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Also</a:t>
            </a:r>
            <a:r>
              <a:rPr lang="mr-IN" dirty="0"/>
              <a:t>…</a:t>
            </a:r>
            <a:endParaRPr lang="en-US" dirty="0"/>
          </a:p>
        </p:txBody>
      </p:sp>
      <p:sp>
        <p:nvSpPr>
          <p:cNvPr id="3" name="Content Placeholder 2"/>
          <p:cNvSpPr>
            <a:spLocks noGrp="1"/>
          </p:cNvSpPr>
          <p:nvPr>
            <p:ph idx="1"/>
          </p:nvPr>
        </p:nvSpPr>
        <p:spPr/>
        <p:txBody>
          <a:bodyPr/>
          <a:lstStyle/>
          <a:p>
            <a:r>
              <a:rPr lang="en-US" dirty="0"/>
              <a:t>What happens after students fail or get stuck? </a:t>
            </a:r>
          </a:p>
          <a:p>
            <a:pPr lvl="1"/>
            <a:r>
              <a:rPr lang="en-US" dirty="0"/>
              <a:t>What are the first things they try to do?</a:t>
            </a:r>
          </a:p>
          <a:p>
            <a:pPr lvl="1"/>
            <a:r>
              <a:rPr lang="en-US" dirty="0"/>
              <a:t>Do they blame each other? Are they getting angry easily?</a:t>
            </a:r>
          </a:p>
          <a:p>
            <a:pPr lvl="1"/>
            <a:r>
              <a:rPr lang="en-US" dirty="0"/>
              <a:t>What are the suggestions? Ratio s</a:t>
            </a:r>
          </a:p>
          <a:p>
            <a:pPr lvl="1"/>
            <a:r>
              <a:rPr lang="en-US" dirty="0"/>
              <a:t>When do they ask for help?</a:t>
            </a:r>
          </a:p>
          <a:p>
            <a:r>
              <a:rPr lang="en-US" dirty="0"/>
              <a:t>The order of turns</a:t>
            </a:r>
          </a:p>
          <a:p>
            <a:pPr lvl="1"/>
            <a:r>
              <a:rPr lang="en-US" dirty="0"/>
              <a:t>For example, Student A A A A B B A B B B or A B A B A B A (number of sentences spoken in each turn)</a:t>
            </a:r>
          </a:p>
          <a:p>
            <a:pPr marL="457200" lvl="1" indent="0">
              <a:buNone/>
            </a:pPr>
            <a:r>
              <a:rPr lang="en-US" sz="1200" dirty="0">
                <a:solidFill>
                  <a:srgbClr val="C00000"/>
                </a:solidFill>
              </a:rPr>
              <a:t>			PS: Turn Taking dynamic is important </a:t>
            </a:r>
          </a:p>
          <a:p>
            <a:pPr lvl="1"/>
            <a:endParaRPr lang="en-US" dirty="0"/>
          </a:p>
          <a:p>
            <a:pPr lvl="1"/>
            <a:endParaRPr lang="en-US" dirty="0"/>
          </a:p>
        </p:txBody>
      </p:sp>
    </p:spTree>
    <p:extLst>
      <p:ext uri="{BB962C8B-B14F-4D97-AF65-F5344CB8AC3E}">
        <p14:creationId xmlns:p14="http://schemas.microsoft.com/office/powerpoint/2010/main" val="1124047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Revised Research Questions</a:t>
            </a:r>
          </a:p>
        </p:txBody>
      </p:sp>
      <p:sp>
        <p:nvSpPr>
          <p:cNvPr id="3" name="Content Placeholder 2"/>
          <p:cNvSpPr>
            <a:spLocks noGrp="1"/>
          </p:cNvSpPr>
          <p:nvPr>
            <p:ph idx="1"/>
          </p:nvPr>
        </p:nvSpPr>
        <p:spPr/>
        <p:txBody>
          <a:bodyPr/>
          <a:lstStyle/>
          <a:p>
            <a:pPr marL="457200" indent="-457200">
              <a:buFont typeface="+mj-lt"/>
              <a:buAutoNum type="arabicPeriod"/>
            </a:pPr>
            <a:r>
              <a:rPr lang="en-US" dirty="0"/>
              <a:t>How do the groups differ</a:t>
            </a:r>
          </a:p>
          <a:p>
            <a:pPr marL="457200" indent="-457200">
              <a:buFont typeface="+mj-lt"/>
              <a:buAutoNum type="arabicPeriod"/>
            </a:pPr>
            <a:r>
              <a:rPr lang="en-US" dirty="0"/>
              <a:t>Learning Activities</a:t>
            </a:r>
          </a:p>
          <a:p>
            <a:pPr marL="457200" indent="-457200">
              <a:buFont typeface="+mj-lt"/>
              <a:buAutoNum type="arabicPeriod"/>
            </a:pPr>
            <a:r>
              <a:rPr lang="en-US" dirty="0"/>
              <a:t>Science </a:t>
            </a:r>
          </a:p>
          <a:p>
            <a:pPr marL="457200" indent="-457200">
              <a:buFont typeface="+mj-lt"/>
              <a:buAutoNum type="arabicPeriod"/>
            </a:pPr>
            <a:r>
              <a:rPr lang="en-US"/>
              <a:t>See Phil’s plans</a:t>
            </a:r>
            <a:endParaRPr lang="en-US" dirty="0"/>
          </a:p>
        </p:txBody>
      </p:sp>
    </p:spTree>
    <p:extLst>
      <p:ext uri="{BB962C8B-B14F-4D97-AF65-F5344CB8AC3E}">
        <p14:creationId xmlns:p14="http://schemas.microsoft.com/office/powerpoint/2010/main" val="11634840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4"/>
            <a:ext cx="10515600" cy="5032375"/>
          </a:xfrm>
        </p:spPr>
        <p:txBody>
          <a:bodyPr>
            <a:noAutofit/>
          </a:bodyPr>
          <a:lstStyle/>
          <a:p>
            <a:r>
              <a:rPr lang="en-US" sz="1600" dirty="0">
                <a:latin typeface="Calibri" charset="0"/>
                <a:ea typeface="Calibri" charset="0"/>
                <a:cs typeface="Calibri" charset="0"/>
              </a:rPr>
              <a:t>Convert the transcript meta-data to a way that instructor/researcher can gain a quick insight into the flow of the conversation. </a:t>
            </a:r>
          </a:p>
          <a:p>
            <a:r>
              <a:rPr lang="en-US" sz="1600" dirty="0">
                <a:latin typeface="Calibri" charset="0"/>
                <a:ea typeface="Calibri" charset="0"/>
                <a:cs typeface="Calibri" charset="0"/>
              </a:rPr>
              <a:t>There is a focus on preventing dominant participants to take over the discussion and having less talkative participants to express their opinions (Bergstrom &amp; </a:t>
            </a:r>
            <a:r>
              <a:rPr lang="en-US" sz="1600" dirty="0" err="1">
                <a:latin typeface="Calibri" charset="0"/>
                <a:ea typeface="Calibri" charset="0"/>
                <a:cs typeface="Calibri" charset="0"/>
              </a:rPr>
              <a:t>Karahalios</a:t>
            </a:r>
            <a:r>
              <a:rPr lang="en-US" sz="1600" dirty="0">
                <a:latin typeface="Calibri" charset="0"/>
                <a:ea typeface="Calibri" charset="0"/>
                <a:cs typeface="Calibri" charset="0"/>
              </a:rPr>
              <a:t>, 2007a). </a:t>
            </a:r>
          </a:p>
          <a:p>
            <a:r>
              <a:rPr lang="en-US" sz="1600" dirty="0" err="1">
                <a:latin typeface="Calibri" charset="0"/>
                <a:ea typeface="Calibri" charset="0"/>
                <a:cs typeface="Calibri" charset="0"/>
              </a:rPr>
              <a:t>Visualising</a:t>
            </a:r>
            <a:r>
              <a:rPr lang="en-US" sz="1600" dirty="0">
                <a:latin typeface="Calibri" charset="0"/>
                <a:ea typeface="Calibri" charset="0"/>
                <a:cs typeface="Calibri" charset="0"/>
              </a:rPr>
              <a:t> data concerned with language and dialogue patterns has also been an approach in the field of design research and educational research providing participants a </a:t>
            </a:r>
            <a:r>
              <a:rPr lang="en-US" sz="1600" i="1" dirty="0">
                <a:latin typeface="Calibri" charset="0"/>
                <a:ea typeface="Calibri" charset="0"/>
                <a:cs typeface="Calibri" charset="0"/>
              </a:rPr>
              <a:t>communal social mirror (cite)</a:t>
            </a:r>
          </a:p>
          <a:p>
            <a:r>
              <a:rPr lang="en-US" sz="1600" dirty="0">
                <a:latin typeface="Calibri" charset="0"/>
                <a:ea typeface="Calibri" charset="0"/>
                <a:cs typeface="Calibri" charset="0"/>
              </a:rPr>
              <a:t>experiments have been made to investigate whether one could change group dynamics in a design discussion by providing participants with a visual live feedback of their contribution to a conversation in terms of speaking time and sound level (Bergstrom &amp; </a:t>
            </a:r>
            <a:r>
              <a:rPr lang="en-US" sz="1600" dirty="0" err="1">
                <a:latin typeface="Calibri" charset="0"/>
                <a:ea typeface="Calibri" charset="0"/>
                <a:cs typeface="Calibri" charset="0"/>
              </a:rPr>
              <a:t>Karahalios</a:t>
            </a:r>
            <a:r>
              <a:rPr lang="en-US" sz="1600" dirty="0">
                <a:latin typeface="Calibri" charset="0"/>
                <a:ea typeface="Calibri" charset="0"/>
                <a:cs typeface="Calibri" charset="0"/>
              </a:rPr>
              <a:t>, 2007a; </a:t>
            </a:r>
          </a:p>
          <a:p>
            <a:r>
              <a:rPr lang="en-US" sz="1600" dirty="0">
                <a:latin typeface="Calibri" charset="0"/>
                <a:ea typeface="Calibri" charset="0"/>
                <a:cs typeface="Calibri" charset="0"/>
              </a:rPr>
              <a:t>Similarly, group performance was observed to correlate with speaking turns, speaking lengths (W. Dong, </a:t>
            </a:r>
            <a:r>
              <a:rPr lang="en-US" sz="1600" dirty="0" err="1">
                <a:latin typeface="Calibri" charset="0"/>
                <a:ea typeface="Calibri" charset="0"/>
                <a:cs typeface="Calibri" charset="0"/>
              </a:rPr>
              <a:t>Lepri</a:t>
            </a:r>
            <a:r>
              <a:rPr lang="en-US" sz="1600" dirty="0">
                <a:latin typeface="Calibri" charset="0"/>
                <a:ea typeface="Calibri" charset="0"/>
                <a:cs typeface="Calibri" charset="0"/>
              </a:rPr>
              <a:t>, Kim, </a:t>
            </a:r>
            <a:r>
              <a:rPr lang="en-US" sz="1600" dirty="0" err="1">
                <a:latin typeface="Calibri" charset="0"/>
                <a:ea typeface="Calibri" charset="0"/>
                <a:cs typeface="Calibri" charset="0"/>
              </a:rPr>
              <a:t>Pianesi</a:t>
            </a:r>
            <a:r>
              <a:rPr lang="en-US" sz="1600" dirty="0">
                <a:latin typeface="Calibri" charset="0"/>
                <a:ea typeface="Calibri" charset="0"/>
                <a:cs typeface="Calibri" charset="0"/>
              </a:rPr>
              <a:t>, &amp; </a:t>
            </a:r>
            <a:r>
              <a:rPr lang="en-US" sz="1600" dirty="0" err="1">
                <a:latin typeface="Calibri" charset="0"/>
                <a:ea typeface="Calibri" charset="0"/>
                <a:cs typeface="Calibri" charset="0"/>
              </a:rPr>
              <a:t>Pentland</a:t>
            </a:r>
            <a:r>
              <a:rPr lang="en-US" sz="1600" dirty="0">
                <a:latin typeface="Calibri" charset="0"/>
                <a:ea typeface="Calibri" charset="0"/>
                <a:cs typeface="Calibri" charset="0"/>
              </a:rPr>
              <a:t>, 2012) </a:t>
            </a:r>
          </a:p>
          <a:p>
            <a:r>
              <a:rPr lang="en-US" sz="1600" dirty="0" err="1">
                <a:latin typeface="Calibri" charset="0"/>
                <a:ea typeface="Calibri" charset="0"/>
                <a:cs typeface="Calibri" charset="0"/>
              </a:rPr>
              <a:t>Avci</a:t>
            </a:r>
            <a:r>
              <a:rPr lang="en-US" sz="1600" dirty="0">
                <a:latin typeface="Calibri" charset="0"/>
                <a:ea typeface="Calibri" charset="0"/>
                <a:cs typeface="Calibri" charset="0"/>
              </a:rPr>
              <a:t> &amp; </a:t>
            </a:r>
            <a:r>
              <a:rPr lang="en-US" sz="1600" dirty="0" err="1">
                <a:latin typeface="Calibri" charset="0"/>
                <a:ea typeface="Calibri" charset="0"/>
                <a:cs typeface="Calibri" charset="0"/>
              </a:rPr>
              <a:t>Aran</a:t>
            </a:r>
            <a:r>
              <a:rPr lang="en-US" sz="1600" dirty="0">
                <a:latin typeface="Calibri" charset="0"/>
                <a:ea typeface="Calibri" charset="0"/>
                <a:cs typeface="Calibri" charset="0"/>
              </a:rPr>
              <a:t> (2016) developed a method for </a:t>
            </a:r>
            <a:r>
              <a:rPr lang="en-US" sz="1600" dirty="0" err="1">
                <a:latin typeface="Calibri" charset="0"/>
                <a:ea typeface="Calibri" charset="0"/>
                <a:cs typeface="Calibri" charset="0"/>
              </a:rPr>
              <a:t>prediciting</a:t>
            </a:r>
            <a:r>
              <a:rPr lang="en-US" sz="1600" dirty="0">
                <a:latin typeface="Calibri" charset="0"/>
                <a:ea typeface="Calibri" charset="0"/>
                <a:cs typeface="Calibri" charset="0"/>
              </a:rPr>
              <a:t> group performance. Their method take inputs such as ‘group speaking cues’, ‘group looking cues’, ‘personality trait statistics’, ‘Individual Speaking Statistics’, ‘Individual Performance Statistics’, ‘Group perception Statistics’, ‘Influence Cues’, ‘</a:t>
            </a:r>
            <a:r>
              <a:rPr lang="en-US" sz="1600" dirty="0" err="1">
                <a:latin typeface="Calibri" charset="0"/>
                <a:ea typeface="Calibri" charset="0"/>
                <a:cs typeface="Calibri" charset="0"/>
              </a:rPr>
              <a:t>Hierachy</a:t>
            </a:r>
            <a:r>
              <a:rPr lang="en-US" sz="1600" dirty="0">
                <a:latin typeface="Calibri" charset="0"/>
                <a:ea typeface="Calibri" charset="0"/>
                <a:cs typeface="Calibri" charset="0"/>
              </a:rPr>
              <a:t> Cues’ and ‘Frame-Based Features’. Based on case studies, they succeed in predicting the performance of groups when making decisions. </a:t>
            </a:r>
          </a:p>
          <a:p>
            <a:r>
              <a:rPr lang="en-US" sz="1600" dirty="0">
                <a:latin typeface="Calibri" charset="0"/>
                <a:ea typeface="Calibri" charset="0"/>
                <a:cs typeface="Calibri" charset="0"/>
              </a:rPr>
              <a:t>- presents Temporal Static </a:t>
            </a:r>
            <a:r>
              <a:rPr lang="en-US" sz="1600" dirty="0" err="1">
                <a:latin typeface="Calibri" charset="0"/>
                <a:ea typeface="Calibri" charset="0"/>
                <a:cs typeface="Calibri" charset="0"/>
              </a:rPr>
              <a:t>Visualisations</a:t>
            </a:r>
            <a:r>
              <a:rPr lang="en-US" sz="1600" dirty="0">
                <a:latin typeface="Calibri" charset="0"/>
                <a:ea typeface="Calibri" charset="0"/>
                <a:cs typeface="Calibri" charset="0"/>
              </a:rPr>
              <a:t> (TSV) of the group members individual contribution as well as the mean-variance in participation over time. This supports the researcher in identifying </a:t>
            </a:r>
            <a:r>
              <a:rPr lang="en-US" sz="1600" i="1" dirty="0">
                <a:latin typeface="Calibri" charset="0"/>
                <a:ea typeface="Calibri" charset="0"/>
                <a:cs typeface="Calibri" charset="0"/>
              </a:rPr>
              <a:t>sequences of </a:t>
            </a:r>
            <a:r>
              <a:rPr lang="en-US" sz="1600" dirty="0">
                <a:latin typeface="Calibri" charset="0"/>
                <a:ea typeface="Calibri" charset="0"/>
                <a:cs typeface="Calibri" charset="0"/>
              </a:rPr>
              <a:t>and </a:t>
            </a:r>
            <a:r>
              <a:rPr lang="en-US" sz="1600" i="1" dirty="0">
                <a:latin typeface="Calibri" charset="0"/>
                <a:ea typeface="Calibri" charset="0"/>
                <a:cs typeface="Calibri" charset="0"/>
              </a:rPr>
              <a:t>transitions between </a:t>
            </a:r>
            <a:r>
              <a:rPr lang="en-US" sz="1600" dirty="0">
                <a:latin typeface="Calibri" charset="0"/>
                <a:ea typeface="Calibri" charset="0"/>
                <a:cs typeface="Calibri" charset="0"/>
              </a:rPr>
              <a:t>monologues, dialogues and group discussions in the observed conversation. </a:t>
            </a:r>
          </a:p>
          <a:p>
            <a:r>
              <a:rPr lang="en-US" sz="1600" dirty="0">
                <a:latin typeface="Calibri" charset="0"/>
                <a:ea typeface="Calibri" charset="0"/>
                <a:cs typeface="Calibri" charset="0"/>
              </a:rPr>
              <a:t>The main strength of TSV lies in the static inclusion of time development that helps the researcher to gain a quick insight into the flow of the observed conversation. </a:t>
            </a:r>
          </a:p>
        </p:txBody>
      </p:sp>
    </p:spTree>
    <p:extLst>
      <p:ext uri="{BB962C8B-B14F-4D97-AF65-F5344CB8AC3E}">
        <p14:creationId xmlns:p14="http://schemas.microsoft.com/office/powerpoint/2010/main" val="1055660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Visualize the data</a:t>
            </a:r>
          </a:p>
        </p:txBody>
      </p:sp>
      <p:sp>
        <p:nvSpPr>
          <p:cNvPr id="3" name="Content Placeholder 2"/>
          <p:cNvSpPr>
            <a:spLocks noGrp="1"/>
          </p:cNvSpPr>
          <p:nvPr>
            <p:ph idx="1"/>
          </p:nvPr>
        </p:nvSpPr>
        <p:spPr>
          <a:xfrm>
            <a:off x="838200" y="1825625"/>
            <a:ext cx="10515600" cy="2029683"/>
          </a:xfrm>
        </p:spPr>
        <p:txBody>
          <a:bodyPr/>
          <a:lstStyle/>
          <a:p>
            <a:r>
              <a:rPr lang="en-US" dirty="0"/>
              <a:t>TSV, </a:t>
            </a:r>
            <a:r>
              <a:rPr lang="en-US" dirty="0" err="1"/>
              <a:t>Gephi</a:t>
            </a:r>
            <a:r>
              <a:rPr lang="en-US" dirty="0"/>
              <a:t> and </a:t>
            </a:r>
            <a:r>
              <a:rPr lang="en-US" dirty="0" err="1"/>
              <a:t>Cytoscape</a:t>
            </a:r>
            <a:endParaRPr lang="en-US" dirty="0"/>
          </a:p>
          <a:p>
            <a:endParaRPr lang="en-US" dirty="0"/>
          </a:p>
          <a:p>
            <a:r>
              <a:rPr lang="en-US" b="1" dirty="0"/>
              <a:t>Creating data </a:t>
            </a:r>
            <a:r>
              <a:rPr lang="en-US" b="1" dirty="0" err="1"/>
              <a:t>visualisations</a:t>
            </a:r>
            <a:r>
              <a:rPr lang="en-US" b="1" dirty="0"/>
              <a:t> of speaker-turns and amount of speech (word count), </a:t>
            </a:r>
            <a:r>
              <a:rPr lang="en-US" dirty="0"/>
              <a:t>By converting data from the </a:t>
            </a:r>
            <a:r>
              <a:rPr lang="en-US" dirty="0" err="1"/>
              <a:t>trancsriptps</a:t>
            </a:r>
            <a:r>
              <a:rPr lang="en-US" dirty="0"/>
              <a:t> into a csv.- file, we were able to both statically and dynamically show the communication flow of a discussion. </a:t>
            </a:r>
          </a:p>
          <a:p>
            <a:endParaRPr lang="en-US" dirty="0"/>
          </a:p>
        </p:txBody>
      </p:sp>
    </p:spTree>
    <p:extLst>
      <p:ext uri="{BB962C8B-B14F-4D97-AF65-F5344CB8AC3E}">
        <p14:creationId xmlns:p14="http://schemas.microsoft.com/office/powerpoint/2010/main" val="7204270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838200" y="1825625"/>
            <a:ext cx="6501714" cy="4351338"/>
          </a:xfrm>
        </p:spPr>
        <p:txBody>
          <a:bodyPr>
            <a:normAutofit fontScale="92500" lnSpcReduction="20000"/>
          </a:bodyPr>
          <a:lstStyle/>
          <a:p>
            <a:r>
              <a:rPr lang="en-US" b="1" dirty="0"/>
              <a:t>5.1 </a:t>
            </a:r>
            <a:r>
              <a:rPr lang="en-US" b="1" dirty="0" err="1"/>
              <a:t>Mathmatical</a:t>
            </a:r>
            <a:r>
              <a:rPr lang="en-US" b="1" dirty="0"/>
              <a:t> Explanation of TSV </a:t>
            </a:r>
            <a:endParaRPr lang="en-US" dirty="0"/>
          </a:p>
          <a:p>
            <a:r>
              <a:rPr lang="en-US" dirty="0"/>
              <a:t>Each individual participant </a:t>
            </a:r>
            <a:r>
              <a:rPr lang="en-US" i="1" dirty="0"/>
              <a:t>pi </a:t>
            </a:r>
            <a:r>
              <a:rPr lang="en-US" dirty="0"/>
              <a:t>in the conversation is given a score denoting their contribution to the conversation over the last 20 speaker turns </a:t>
            </a:r>
            <a:r>
              <a:rPr lang="en-US" i="1" dirty="0"/>
              <a:t>t</a:t>
            </a:r>
            <a:r>
              <a:rPr lang="en-US" dirty="0"/>
              <a:t>. We define </a:t>
            </a:r>
            <a:r>
              <a:rPr lang="en-US" i="1" dirty="0"/>
              <a:t>Score </a:t>
            </a:r>
            <a:r>
              <a:rPr lang="en-US" dirty="0"/>
              <a:t>as a function of </a:t>
            </a:r>
            <a:r>
              <a:rPr lang="en-US" i="1" dirty="0" err="1"/>
              <a:t>tj</a:t>
            </a:r>
            <a:r>
              <a:rPr lang="en-US" i="1" dirty="0"/>
              <a:t> </a:t>
            </a:r>
            <a:r>
              <a:rPr lang="en-US" dirty="0"/>
              <a:t>and </a:t>
            </a:r>
            <a:r>
              <a:rPr lang="en-US" i="1" dirty="0"/>
              <a:t>pi </a:t>
            </a:r>
            <a:r>
              <a:rPr lang="en-US" dirty="0"/>
              <a:t>(Equation 1). </a:t>
            </a:r>
            <a:r>
              <a:rPr lang="en-US" i="1" dirty="0" err="1"/>
              <a:t>tj</a:t>
            </a:r>
            <a:r>
              <a:rPr lang="en-US" i="1" dirty="0"/>
              <a:t> </a:t>
            </a:r>
            <a:r>
              <a:rPr lang="en-US" dirty="0"/>
              <a:t>is a given speaker turn (denoted </a:t>
            </a:r>
            <a:r>
              <a:rPr lang="en-US" i="1" dirty="0"/>
              <a:t>### </a:t>
            </a:r>
            <a:r>
              <a:rPr lang="en-US" dirty="0"/>
              <a:t>in the supplied transcripts), e.g. </a:t>
            </a:r>
            <a:r>
              <a:rPr lang="en-US" i="1" dirty="0" err="1"/>
              <a:t>tj</a:t>
            </a:r>
            <a:r>
              <a:rPr lang="en-US" i="1" dirty="0"/>
              <a:t> = </a:t>
            </a:r>
            <a:r>
              <a:rPr lang="en-US" dirty="0"/>
              <a:t>25. and </a:t>
            </a:r>
            <a:r>
              <a:rPr lang="en-US" i="1" dirty="0"/>
              <a:t>pi </a:t>
            </a:r>
            <a:r>
              <a:rPr lang="en-US" dirty="0"/>
              <a:t>is a given participant, e.g. </a:t>
            </a:r>
            <a:r>
              <a:rPr lang="en-US" i="1" dirty="0"/>
              <a:t>pi </a:t>
            </a:r>
            <a:r>
              <a:rPr lang="en-US" dirty="0"/>
              <a:t>= </a:t>
            </a:r>
            <a:r>
              <a:rPr lang="en-US" i="1" dirty="0" err="1"/>
              <a:t>pk</a:t>
            </a:r>
            <a:r>
              <a:rPr lang="en-US" i="1" dirty="0"/>
              <a:t> </a:t>
            </a:r>
            <a:r>
              <a:rPr lang="en-US" dirty="0"/>
              <a:t>meaning Kenny. The calculated score is the product of participant activity and recent word contribution. </a:t>
            </a:r>
            <a:r>
              <a:rPr lang="en-US" i="1" dirty="0"/>
              <a:t>Activity </a:t>
            </a:r>
            <a:r>
              <a:rPr lang="en-US" dirty="0"/>
              <a:t>(Equation 2) is a ratio describing how many times the given participant has contributed to the conversation in the last 20 turns in relation to the maximum contributions possible, </a:t>
            </a:r>
            <a:r>
              <a:rPr lang="en-US" i="1" dirty="0"/>
              <a:t>M</a:t>
            </a:r>
            <a:r>
              <a:rPr lang="en-US" dirty="0"/>
              <a:t>. Over the time period of 20 turns, the maximum possible speaker turns of one participant is ten - this would indicate the person speaking every second time in the sequence of 20 speaker turns. </a:t>
            </a:r>
            <a:r>
              <a:rPr lang="en-US" i="1" dirty="0"/>
              <a:t>Words </a:t>
            </a:r>
            <a:r>
              <a:rPr lang="en-US" dirty="0"/>
              <a:t>(Equation 3) is the ratio of words spoken of the given person over the last 20 turns in relation to the total number of words spoken in the same time period. </a:t>
            </a:r>
          </a:p>
          <a:p>
            <a:endParaRPr lang="en-US" dirty="0"/>
          </a:p>
          <a:p>
            <a:endParaRPr lang="en-US" dirty="0"/>
          </a:p>
        </p:txBody>
      </p:sp>
      <p:pic>
        <p:nvPicPr>
          <p:cNvPr id="4" name="Picture 3"/>
          <p:cNvPicPr>
            <a:picLocks noChangeAspect="1"/>
          </p:cNvPicPr>
          <p:nvPr/>
        </p:nvPicPr>
        <p:blipFill>
          <a:blip r:embed="rId2"/>
          <a:stretch>
            <a:fillRect/>
          </a:stretch>
        </p:blipFill>
        <p:spPr>
          <a:xfrm>
            <a:off x="7525265" y="3089189"/>
            <a:ext cx="4372232" cy="2762302"/>
          </a:xfrm>
          <a:prstGeom prst="rect">
            <a:avLst/>
          </a:prstGeom>
        </p:spPr>
      </p:pic>
    </p:spTree>
    <p:extLst>
      <p:ext uri="{BB962C8B-B14F-4D97-AF65-F5344CB8AC3E}">
        <p14:creationId xmlns:p14="http://schemas.microsoft.com/office/powerpoint/2010/main" val="189501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330200" y="2580332"/>
            <a:ext cx="11531600" cy="3822700"/>
          </a:xfrm>
          <a:prstGeom prst="rect">
            <a:avLst/>
          </a:prstGeom>
        </p:spPr>
      </p:pic>
    </p:spTree>
    <p:extLst>
      <p:ext uri="{BB962C8B-B14F-4D97-AF65-F5344CB8AC3E}">
        <p14:creationId xmlns:p14="http://schemas.microsoft.com/office/powerpoint/2010/main" val="750723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pic>
        <p:nvPicPr>
          <p:cNvPr id="3" name="Content Placeholder 5" descr="A screenshot of a video game&#10;&#10;Description automatically generated">
            <a:extLst>
              <a:ext uri="{FF2B5EF4-FFF2-40B4-BE49-F238E27FC236}">
                <a16:creationId xmlns:a16="http://schemas.microsoft.com/office/drawing/2014/main" id="{B42CED69-5AB4-6449-9B92-37731AF62BF5}"/>
              </a:ext>
            </a:extLst>
          </p:cNvPr>
          <p:cNvPicPr>
            <a:picLocks noChangeAspect="1"/>
          </p:cNvPicPr>
          <p:nvPr/>
        </p:nvPicPr>
        <p:blipFill rotWithShape="1">
          <a:blip r:embed="rId4">
            <a:extLst>
              <a:ext uri="{28A0092B-C50C-407E-A947-70E740481C1C}">
                <a14:useLocalDpi xmlns:a14="http://schemas.microsoft.com/office/drawing/2010/main" val="0"/>
              </a:ext>
            </a:extLst>
          </a:blip>
          <a:srcRect t="58174" r="10606"/>
          <a:stretch/>
        </p:blipFill>
        <p:spPr>
          <a:xfrm>
            <a:off x="0" y="3525460"/>
            <a:ext cx="6512274" cy="2483454"/>
          </a:xfrm>
          <a:prstGeom prst="rect">
            <a:avLst/>
          </a:prstGeom>
        </p:spPr>
      </p:pic>
      <p:sp>
        <p:nvSpPr>
          <p:cNvPr id="4" name="Rounded Rectangle 3">
            <a:extLst>
              <a:ext uri="{FF2B5EF4-FFF2-40B4-BE49-F238E27FC236}">
                <a16:creationId xmlns:a16="http://schemas.microsoft.com/office/drawing/2014/main" id="{6A612593-47A0-0347-885B-B117313203DD}"/>
              </a:ext>
            </a:extLst>
          </p:cNvPr>
          <p:cNvSpPr/>
          <p:nvPr/>
        </p:nvSpPr>
        <p:spPr>
          <a:xfrm>
            <a:off x="0" y="5966428"/>
            <a:ext cx="6512274" cy="891571"/>
          </a:xfrm>
          <a:prstGeom prst="roundRect">
            <a:avLst>
              <a:gd name="adj" fmla="val 948"/>
            </a:avLst>
          </a:prstGeom>
          <a:solidFill>
            <a:schemeClr val="bg1"/>
          </a:solidFill>
          <a:ln w="6985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C5FDDCC8-5A99-794B-9078-7BA07937013D}"/>
              </a:ext>
            </a:extLst>
          </p:cNvPr>
          <p:cNvSpPr/>
          <p:nvPr/>
        </p:nvSpPr>
        <p:spPr>
          <a:xfrm>
            <a:off x="552112" y="4110399"/>
            <a:ext cx="506667" cy="16803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104AC38-76D8-EB40-B6B8-3C684A7D0E6B}"/>
              </a:ext>
            </a:extLst>
          </p:cNvPr>
          <p:cNvSpPr/>
          <p:nvPr/>
        </p:nvSpPr>
        <p:spPr>
          <a:xfrm>
            <a:off x="552111" y="4628696"/>
            <a:ext cx="506667" cy="16803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FBF2D698-92EB-5144-A1E8-554D589F5257}"/>
              </a:ext>
            </a:extLst>
          </p:cNvPr>
          <p:cNvSpPr/>
          <p:nvPr/>
        </p:nvSpPr>
        <p:spPr>
          <a:xfrm>
            <a:off x="548571" y="5206444"/>
            <a:ext cx="506667" cy="16803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A8DC1BB-2DB7-9A48-A35E-CE8F5F120BE3}"/>
              </a:ext>
            </a:extLst>
          </p:cNvPr>
          <p:cNvSpPr/>
          <p:nvPr/>
        </p:nvSpPr>
        <p:spPr>
          <a:xfrm>
            <a:off x="548570" y="5731932"/>
            <a:ext cx="506667" cy="168030"/>
          </a:xfrm>
          <a:prstGeom prst="rect">
            <a:avLst/>
          </a:prstGeom>
          <a:solidFill>
            <a:srgbClr val="FAFAF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31B894F-327D-2C49-B556-CEE6AA3E11DC}"/>
              </a:ext>
            </a:extLst>
          </p:cNvPr>
          <p:cNvSpPr/>
          <p:nvPr/>
        </p:nvSpPr>
        <p:spPr>
          <a:xfrm>
            <a:off x="538128" y="5442025"/>
            <a:ext cx="506667" cy="16803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93DD43B0-DD01-B945-9A87-B52AC6C48A3F}"/>
              </a:ext>
            </a:extLst>
          </p:cNvPr>
          <p:cNvSpPr/>
          <p:nvPr/>
        </p:nvSpPr>
        <p:spPr>
          <a:xfrm>
            <a:off x="538127" y="4925186"/>
            <a:ext cx="506667" cy="16803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2107DDB-E579-4F46-850D-B517AB3998A1}"/>
              </a:ext>
            </a:extLst>
          </p:cNvPr>
          <p:cNvSpPr/>
          <p:nvPr/>
        </p:nvSpPr>
        <p:spPr>
          <a:xfrm>
            <a:off x="537770" y="4393115"/>
            <a:ext cx="506667" cy="16803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788FD6E-08ED-6343-82B0-F4B4458E5A34}"/>
              </a:ext>
            </a:extLst>
          </p:cNvPr>
          <p:cNvSpPr/>
          <p:nvPr/>
        </p:nvSpPr>
        <p:spPr>
          <a:xfrm>
            <a:off x="548570" y="3877697"/>
            <a:ext cx="506667" cy="168030"/>
          </a:xfrm>
          <a:prstGeom prst="rect">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ECFCE92B-29AE-D64A-BDE2-81A19D69A7AF}"/>
              </a:ext>
            </a:extLst>
          </p:cNvPr>
          <p:cNvPicPr>
            <a:picLocks noChangeAspect="1"/>
          </p:cNvPicPr>
          <p:nvPr/>
        </p:nvPicPr>
        <p:blipFill>
          <a:blip r:embed="rId5"/>
          <a:stretch>
            <a:fillRect/>
          </a:stretch>
        </p:blipFill>
        <p:spPr>
          <a:xfrm>
            <a:off x="585441" y="3865072"/>
            <a:ext cx="252441" cy="211029"/>
          </a:xfrm>
          <a:prstGeom prst="rect">
            <a:avLst/>
          </a:prstGeom>
        </p:spPr>
      </p:pic>
      <p:pic>
        <p:nvPicPr>
          <p:cNvPr id="16" name="Picture 15">
            <a:extLst>
              <a:ext uri="{FF2B5EF4-FFF2-40B4-BE49-F238E27FC236}">
                <a16:creationId xmlns:a16="http://schemas.microsoft.com/office/drawing/2014/main" id="{C651F97C-9B34-3C4C-AC9B-22FDE0092442}"/>
              </a:ext>
            </a:extLst>
          </p:cNvPr>
          <p:cNvPicPr>
            <a:picLocks noChangeAspect="1"/>
          </p:cNvPicPr>
          <p:nvPr/>
        </p:nvPicPr>
        <p:blipFill>
          <a:blip r:embed="rId5"/>
          <a:stretch>
            <a:fillRect/>
          </a:stretch>
        </p:blipFill>
        <p:spPr>
          <a:xfrm>
            <a:off x="585440" y="4398288"/>
            <a:ext cx="252441" cy="211029"/>
          </a:xfrm>
          <a:prstGeom prst="rect">
            <a:avLst/>
          </a:prstGeom>
        </p:spPr>
      </p:pic>
      <p:pic>
        <p:nvPicPr>
          <p:cNvPr id="17" name="Picture 16">
            <a:extLst>
              <a:ext uri="{FF2B5EF4-FFF2-40B4-BE49-F238E27FC236}">
                <a16:creationId xmlns:a16="http://schemas.microsoft.com/office/drawing/2014/main" id="{799B5FC7-D43A-CE4F-8454-04788E18AF2D}"/>
              </a:ext>
            </a:extLst>
          </p:cNvPr>
          <p:cNvPicPr>
            <a:picLocks noChangeAspect="1"/>
          </p:cNvPicPr>
          <p:nvPr/>
        </p:nvPicPr>
        <p:blipFill>
          <a:blip r:embed="rId5"/>
          <a:stretch>
            <a:fillRect/>
          </a:stretch>
        </p:blipFill>
        <p:spPr>
          <a:xfrm>
            <a:off x="576662" y="5175585"/>
            <a:ext cx="252441" cy="211029"/>
          </a:xfrm>
          <a:prstGeom prst="rect">
            <a:avLst/>
          </a:prstGeom>
        </p:spPr>
      </p:pic>
      <p:pic>
        <p:nvPicPr>
          <p:cNvPr id="18" name="Picture 17">
            <a:extLst>
              <a:ext uri="{FF2B5EF4-FFF2-40B4-BE49-F238E27FC236}">
                <a16:creationId xmlns:a16="http://schemas.microsoft.com/office/drawing/2014/main" id="{C92B9562-323C-DD4A-B031-FE199C8004FC}"/>
              </a:ext>
            </a:extLst>
          </p:cNvPr>
          <p:cNvPicPr>
            <a:picLocks noChangeAspect="1"/>
          </p:cNvPicPr>
          <p:nvPr/>
        </p:nvPicPr>
        <p:blipFill>
          <a:blip r:embed="rId5"/>
          <a:stretch>
            <a:fillRect/>
          </a:stretch>
        </p:blipFill>
        <p:spPr>
          <a:xfrm>
            <a:off x="576661" y="5717361"/>
            <a:ext cx="252441" cy="211029"/>
          </a:xfrm>
          <a:prstGeom prst="rect">
            <a:avLst/>
          </a:prstGeom>
        </p:spPr>
      </p:pic>
    </p:spTree>
    <p:extLst>
      <p:ext uri="{BB962C8B-B14F-4D97-AF65-F5344CB8AC3E}">
        <p14:creationId xmlns:p14="http://schemas.microsoft.com/office/powerpoint/2010/main" val="29960342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In order to identify modes of information sharing rather than individual contributions we calculated the variance of the score for each speaker turn to </a:t>
            </a:r>
            <a:r>
              <a:rPr lang="en-US" dirty="0" err="1"/>
              <a:t>visualise</a:t>
            </a:r>
            <a:r>
              <a:rPr lang="en-US" dirty="0"/>
              <a:t> the spread of activity among participants (Equation 4). This give an indication of periods of equal and more one-sided participation respectively. </a:t>
            </a:r>
          </a:p>
          <a:p>
            <a:endParaRPr lang="en-US" dirty="0"/>
          </a:p>
        </p:txBody>
      </p:sp>
    </p:spTree>
    <p:extLst>
      <p:ext uri="{BB962C8B-B14F-4D97-AF65-F5344CB8AC3E}">
        <p14:creationId xmlns:p14="http://schemas.microsoft.com/office/powerpoint/2010/main" val="947925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508000" y="1943100"/>
            <a:ext cx="11176000" cy="4914900"/>
          </a:xfrm>
          <a:prstGeom prst="rect">
            <a:avLst/>
          </a:prstGeom>
        </p:spPr>
      </p:pic>
    </p:spTree>
    <p:extLst>
      <p:ext uri="{BB962C8B-B14F-4D97-AF65-F5344CB8AC3E}">
        <p14:creationId xmlns:p14="http://schemas.microsoft.com/office/powerpoint/2010/main" val="17559666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In Team Left, 37.8 % of speaker turns are classified as high variance, and 31.3 % as low variance. We find this in the speaker score plots (Figure 5) as a sequence of single participants dominating the conversation in turns. In contrast, for Team Right only 2.4 % of the speaker turns are high variance, and 72.1% low variance. The conversation of team Right can be seen in Figure 6 as frequent exchanges throughout the whole session by multiple participants, with only shorter segments where one participant sticks out.</a:t>
            </a:r>
          </a:p>
        </p:txBody>
      </p:sp>
    </p:spTree>
    <p:extLst>
      <p:ext uri="{BB962C8B-B14F-4D97-AF65-F5344CB8AC3E}">
        <p14:creationId xmlns:p14="http://schemas.microsoft.com/office/powerpoint/2010/main" val="135513223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After finding the important parts, focus on them deeply either by quantitative content analysis or qualitative analysis.</a:t>
            </a:r>
          </a:p>
        </p:txBody>
      </p:sp>
    </p:spTree>
    <p:extLst>
      <p:ext uri="{BB962C8B-B14F-4D97-AF65-F5344CB8AC3E}">
        <p14:creationId xmlns:p14="http://schemas.microsoft.com/office/powerpoint/2010/main" val="18114111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DO</a:t>
            </a:r>
          </a:p>
        </p:txBody>
      </p:sp>
      <p:sp>
        <p:nvSpPr>
          <p:cNvPr id="3" name="Content Placeholder 2"/>
          <p:cNvSpPr>
            <a:spLocks noGrp="1"/>
          </p:cNvSpPr>
          <p:nvPr>
            <p:ph idx="1"/>
          </p:nvPr>
        </p:nvSpPr>
        <p:spPr/>
        <p:txBody>
          <a:bodyPr/>
          <a:lstStyle/>
          <a:p>
            <a:pPr marL="457200" indent="-457200">
              <a:buFont typeface="+mj-lt"/>
              <a:buAutoNum type="arabicPeriod"/>
            </a:pPr>
            <a:r>
              <a:rPr lang="en-US" dirty="0"/>
              <a:t>Understand the phases in the transcription</a:t>
            </a:r>
          </a:p>
        </p:txBody>
      </p:sp>
      <p:pic>
        <p:nvPicPr>
          <p:cNvPr id="4" name="Picture 3"/>
          <p:cNvPicPr>
            <a:picLocks noChangeAspect="1"/>
          </p:cNvPicPr>
          <p:nvPr/>
        </p:nvPicPr>
        <p:blipFill>
          <a:blip r:embed="rId2"/>
          <a:stretch>
            <a:fillRect/>
          </a:stretch>
        </p:blipFill>
        <p:spPr>
          <a:xfrm>
            <a:off x="6387826" y="2866768"/>
            <a:ext cx="5643537" cy="3565491"/>
          </a:xfrm>
          <a:prstGeom prst="rect">
            <a:avLst/>
          </a:prstGeom>
        </p:spPr>
      </p:pic>
    </p:spTree>
    <p:extLst>
      <p:ext uri="{BB962C8B-B14F-4D97-AF65-F5344CB8AC3E}">
        <p14:creationId xmlns:p14="http://schemas.microsoft.com/office/powerpoint/2010/main" val="4085930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Analysis of Dialogue: Identifying Modes of Information Sharing </a:t>
            </a:r>
          </a:p>
        </p:txBody>
      </p:sp>
    </p:spTree>
    <p:extLst>
      <p:ext uri="{BB962C8B-B14F-4D97-AF65-F5344CB8AC3E}">
        <p14:creationId xmlns:p14="http://schemas.microsoft.com/office/powerpoint/2010/main" val="147930346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Can we identify the navigator and driver?</a:t>
            </a:r>
          </a:p>
          <a:p>
            <a:r>
              <a:rPr lang="en-US" dirty="0"/>
              <a:t>When one student is dominant in the conversation, maybe that student is driver (or navigator).</a:t>
            </a:r>
          </a:p>
        </p:txBody>
      </p:sp>
    </p:spTree>
    <p:extLst>
      <p:ext uri="{BB962C8B-B14F-4D97-AF65-F5344CB8AC3E}">
        <p14:creationId xmlns:p14="http://schemas.microsoft.com/office/powerpoint/2010/main" val="11862431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lh6.googleusercontent.com/Y5BXvJEMu-aXo5hlTU65cABcRFrqucBeexFKGrNfxYTsCuIdF7MajgH7DP4XkDxg88ASQleXrFkMvFwwoClLafZ881FyZfAjJXUN_f6CYT89ZMwtjEOX1F4UKm5JeP-gnn-g2wm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43" y="3244361"/>
            <a:ext cx="5643595" cy="24970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lh3.googleusercontent.com/3J-0qVOF6SR46merqhCFRoNFZv52SXEJZUMo33dTSjQt799gdAYpD1h9mPq8wLCMAQD-VV70W3uf4fSvPjfzGO5vkeSjB_EUDbQ5Lkm3kQRFaMCzgSZouMooODNqK1P-DQZBy8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8315" y="3259352"/>
            <a:ext cx="5793685" cy="246703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a:spLocks noGrp="1"/>
          </p:cNvSpPr>
          <p:nvPr>
            <p:ph type="title"/>
          </p:nvPr>
        </p:nvSpPr>
        <p:spPr>
          <a:xfrm>
            <a:off x="838200" y="365125"/>
            <a:ext cx="10515600" cy="1325563"/>
          </a:xfrm>
        </p:spPr>
        <p:txBody>
          <a:bodyPr/>
          <a:lstStyle/>
          <a:p>
            <a:r>
              <a:rPr lang="en-US" dirty="0">
                <a:latin typeface="Calibri" charset="0"/>
                <a:ea typeface="Calibri" charset="0"/>
                <a:cs typeface="Calibri" charset="0"/>
              </a:rPr>
              <a:t>Middle School Collaboration Power Dynamics</a:t>
            </a:r>
          </a:p>
        </p:txBody>
      </p:sp>
      <p:sp>
        <p:nvSpPr>
          <p:cNvPr id="12" name="Title 1"/>
          <p:cNvSpPr txBox="1">
            <a:spLocks/>
          </p:cNvSpPr>
          <p:nvPr/>
        </p:nvSpPr>
        <p:spPr>
          <a:xfrm>
            <a:off x="580738" y="1933789"/>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Corbel" charset="0"/>
                <a:ea typeface="Corbel" charset="0"/>
                <a:cs typeface="Corbel" charset="0"/>
              </a:defRPr>
            </a:lvl1pPr>
          </a:lstStyle>
          <a:p>
            <a:pPr algn="ctr"/>
            <a:r>
              <a:rPr lang="en-US" sz="2000" dirty="0">
                <a:latin typeface="Calibri" charset="0"/>
                <a:ea typeface="Calibri" charset="0"/>
                <a:cs typeface="Calibri" charset="0"/>
              </a:rPr>
              <a:t>Domination after a short time</a:t>
            </a:r>
          </a:p>
        </p:txBody>
      </p:sp>
      <p:sp>
        <p:nvSpPr>
          <p:cNvPr id="13" name="Title 1"/>
          <p:cNvSpPr txBox="1">
            <a:spLocks/>
          </p:cNvSpPr>
          <p:nvPr/>
        </p:nvSpPr>
        <p:spPr>
          <a:xfrm>
            <a:off x="7359162" y="1933789"/>
            <a:ext cx="43204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Corbel" charset="0"/>
                <a:ea typeface="Corbel" charset="0"/>
                <a:cs typeface="Corbel" charset="0"/>
              </a:defRPr>
            </a:lvl1pPr>
          </a:lstStyle>
          <a:p>
            <a:pPr algn="ctr"/>
            <a:r>
              <a:rPr lang="en-US" sz="2000" dirty="0">
                <a:latin typeface="Calibri" charset="0"/>
                <a:ea typeface="Calibri" charset="0"/>
                <a:cs typeface="Calibri" charset="0"/>
              </a:rPr>
              <a:t>Domination from the beginning</a:t>
            </a:r>
          </a:p>
        </p:txBody>
      </p:sp>
    </p:spTree>
    <p:extLst>
      <p:ext uri="{BB962C8B-B14F-4D97-AF65-F5344CB8AC3E}">
        <p14:creationId xmlns:p14="http://schemas.microsoft.com/office/powerpoint/2010/main" val="939727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tps://lh5.googleusercontent.com/0nB38iTpWXNWNWcbqDZvyZffvMJiYld3ChS6lve-2vF9YEueoUj1R841AYiFirtNAAvrzzGG8JLmLh3k3vndYgsHybP896M5bf_O-Zv_OszbyYR8g7FCX4_eng-dD7c12eQrXVTJ"/>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923" y="2991851"/>
            <a:ext cx="7842526" cy="375557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5"/>
            <a:ext cx="10515600" cy="1325563"/>
          </a:xfrm>
        </p:spPr>
        <p:txBody>
          <a:bodyPr>
            <a:normAutofit/>
          </a:bodyPr>
          <a:lstStyle/>
          <a:p>
            <a:pPr algn="ctr"/>
            <a:r>
              <a:rPr lang="en-US" dirty="0">
                <a:latin typeface="Calibri" charset="0"/>
                <a:ea typeface="Calibri" charset="0"/>
                <a:cs typeface="Calibri" charset="0"/>
              </a:rPr>
              <a:t>Middle School Collaboration </a:t>
            </a:r>
            <a:br>
              <a:rPr lang="en-US" dirty="0">
                <a:latin typeface="Calibri" charset="0"/>
                <a:ea typeface="Calibri" charset="0"/>
                <a:cs typeface="Calibri" charset="0"/>
              </a:rPr>
            </a:br>
            <a:r>
              <a:rPr lang="en-US" dirty="0">
                <a:latin typeface="Calibri" charset="0"/>
                <a:ea typeface="Calibri" charset="0"/>
                <a:cs typeface="Calibri" charset="0"/>
              </a:rPr>
              <a:t>Group Power Dynamics</a:t>
            </a:r>
          </a:p>
        </p:txBody>
      </p:sp>
      <p:sp>
        <p:nvSpPr>
          <p:cNvPr id="7" name="Title 1"/>
          <p:cNvSpPr txBox="1">
            <a:spLocks/>
          </p:cNvSpPr>
          <p:nvPr/>
        </p:nvSpPr>
        <p:spPr>
          <a:xfrm>
            <a:off x="3467100" y="1872244"/>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Corbel" charset="0"/>
                <a:ea typeface="Corbel" charset="0"/>
                <a:cs typeface="Corbel" charset="0"/>
              </a:defRPr>
            </a:lvl1pPr>
          </a:lstStyle>
          <a:p>
            <a:pPr algn="ctr"/>
            <a:r>
              <a:rPr lang="en-US" sz="2000" dirty="0">
                <a:latin typeface="Calibri" charset="0"/>
                <a:ea typeface="Calibri" charset="0"/>
                <a:cs typeface="Calibri" charset="0"/>
              </a:rPr>
              <a:t>Power dynamic changes through time</a:t>
            </a:r>
          </a:p>
        </p:txBody>
      </p:sp>
    </p:spTree>
    <p:extLst>
      <p:ext uri="{BB962C8B-B14F-4D97-AF65-F5344CB8AC3E}">
        <p14:creationId xmlns:p14="http://schemas.microsoft.com/office/powerpoint/2010/main" val="1441363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s://lh4.googleusercontent.com/2dH1E6oqOzLd2ImhYCqyWbZtmRMZps1fVdNfgv-aLovUCcMkiTw16M9WsCNagfxd74y_AsKD2RSWem0JCVAgPUztpKcMV-4XjS2IPJp66tM6R766JM4O_MYTBvTklpkMYFpMWPG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86" y="2360606"/>
            <a:ext cx="6054407" cy="285665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cKY_t3bzMCw_qxQ5dHzT7L-IUuxIZwTA16gMYIdOKGAC-DX3dWOT9CjY3rXDVi-oBNWxwc_FSqINYsMdrKMX5GKpZq4GGKCPMA6Q2Gicg08XqoZIbHRFCtZpBXTG9fFakzx7X1D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930" y="2360606"/>
            <a:ext cx="5832070" cy="2856657"/>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p:cNvSpPr>
            <a:spLocks noGrp="1"/>
          </p:cNvSpPr>
          <p:nvPr>
            <p:ph type="title"/>
          </p:nvPr>
        </p:nvSpPr>
        <p:spPr>
          <a:xfrm>
            <a:off x="838200" y="365125"/>
            <a:ext cx="10515600" cy="1325563"/>
          </a:xfrm>
        </p:spPr>
        <p:txBody>
          <a:bodyPr/>
          <a:lstStyle/>
          <a:p>
            <a:pPr algn="ctr"/>
            <a:r>
              <a:rPr lang="en-US" dirty="0">
                <a:latin typeface="Calibri" charset="0"/>
                <a:ea typeface="Calibri" charset="0"/>
                <a:cs typeface="Calibri" charset="0"/>
              </a:rPr>
              <a:t>CS1 Collaboration</a:t>
            </a:r>
            <a:br>
              <a:rPr lang="en-US" dirty="0">
                <a:latin typeface="Calibri" charset="0"/>
                <a:ea typeface="Calibri" charset="0"/>
                <a:cs typeface="Calibri" charset="0"/>
              </a:rPr>
            </a:br>
            <a:r>
              <a:rPr lang="en-US" dirty="0">
                <a:latin typeface="Calibri" charset="0"/>
                <a:ea typeface="Calibri" charset="0"/>
                <a:cs typeface="Calibri" charset="0"/>
              </a:rPr>
              <a:t>Group Power Dynamics</a:t>
            </a:r>
          </a:p>
        </p:txBody>
      </p:sp>
      <p:grpSp>
        <p:nvGrpSpPr>
          <p:cNvPr id="3" name="Group 2"/>
          <p:cNvGrpSpPr/>
          <p:nvPr/>
        </p:nvGrpSpPr>
        <p:grpSpPr>
          <a:xfrm>
            <a:off x="8513685" y="2264230"/>
            <a:ext cx="1473399" cy="3030231"/>
            <a:chOff x="6209179" y="3662251"/>
            <a:chExt cx="1335986" cy="3030231"/>
          </a:xfrm>
        </p:grpSpPr>
        <p:sp>
          <p:nvSpPr>
            <p:cNvPr id="6" name="Rectangle 5"/>
            <p:cNvSpPr/>
            <p:nvPr/>
          </p:nvSpPr>
          <p:spPr>
            <a:xfrm>
              <a:off x="6209180" y="6340790"/>
              <a:ext cx="1335985" cy="351692"/>
            </a:xfrm>
            <a:prstGeom prst="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Balanced</a:t>
              </a:r>
            </a:p>
          </p:txBody>
        </p:sp>
        <p:sp>
          <p:nvSpPr>
            <p:cNvPr id="7" name="Rectangle 6"/>
            <p:cNvSpPr/>
            <p:nvPr/>
          </p:nvSpPr>
          <p:spPr>
            <a:xfrm>
              <a:off x="6209179" y="3662251"/>
              <a:ext cx="1335985" cy="2678539"/>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p:cNvGrpSpPr/>
          <p:nvPr/>
        </p:nvGrpSpPr>
        <p:grpSpPr>
          <a:xfrm>
            <a:off x="10075864" y="2277334"/>
            <a:ext cx="506319" cy="3030231"/>
            <a:chOff x="7930958" y="3662251"/>
            <a:chExt cx="3236639" cy="3030231"/>
          </a:xfrm>
        </p:grpSpPr>
        <p:sp>
          <p:nvSpPr>
            <p:cNvPr id="8" name="Rectangle 7"/>
            <p:cNvSpPr/>
            <p:nvPr/>
          </p:nvSpPr>
          <p:spPr>
            <a:xfrm>
              <a:off x="7930959" y="6340790"/>
              <a:ext cx="3236638" cy="351692"/>
            </a:xfrm>
            <a:prstGeom prst="rect">
              <a:avLst/>
            </a:prstGeom>
            <a:solidFill>
              <a:schemeClr val="accent1">
                <a:lumMod val="75000"/>
              </a:schemeClr>
            </a:solid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 name="Rectangle 8"/>
            <p:cNvSpPr/>
            <p:nvPr/>
          </p:nvSpPr>
          <p:spPr>
            <a:xfrm>
              <a:off x="7930958" y="3662251"/>
              <a:ext cx="3236638" cy="2678539"/>
            </a:xfrm>
            <a:prstGeom prst="rect">
              <a:avLst/>
            </a:prstGeom>
            <a:no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1851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
        <p:nvSpPr>
          <p:cNvPr id="4" name="Rectangle 3">
            <a:extLst>
              <a:ext uri="{FF2B5EF4-FFF2-40B4-BE49-F238E27FC236}">
                <a16:creationId xmlns:a16="http://schemas.microsoft.com/office/drawing/2014/main" id="{216C68AA-9646-AC41-A87C-13FF4BB0166A}"/>
              </a:ext>
            </a:extLst>
          </p:cNvPr>
          <p:cNvSpPr/>
          <p:nvPr/>
        </p:nvSpPr>
        <p:spPr>
          <a:xfrm>
            <a:off x="9483911" y="802309"/>
            <a:ext cx="2587558" cy="228600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E6E43905-83A7-3C4C-A15E-228C37254AC1}"/>
              </a:ext>
            </a:extLst>
          </p:cNvPr>
          <p:cNvSpPr txBox="1"/>
          <p:nvPr/>
        </p:nvSpPr>
        <p:spPr>
          <a:xfrm>
            <a:off x="9483911" y="890520"/>
            <a:ext cx="2708088" cy="1908215"/>
          </a:xfrm>
          <a:prstGeom prst="rect">
            <a:avLst/>
          </a:prstGeom>
          <a:noFill/>
        </p:spPr>
        <p:txBody>
          <a:bodyPr wrap="square" rtlCol="0">
            <a:spAutoFit/>
          </a:bodyPr>
          <a:lstStyle/>
          <a:p>
            <a:r>
              <a:rPr lang="en-US" sz="1600" dirty="0">
                <a:solidFill>
                  <a:schemeClr val="bg1"/>
                </a:solidFill>
              </a:rPr>
              <a:t>Your team talked about …</a:t>
            </a:r>
          </a:p>
          <a:p>
            <a:pPr marL="285750" indent="-285750">
              <a:buFont typeface="Arial" panose="020B0604020202020204" pitchFamily="34" charset="0"/>
              <a:buChar char="•"/>
            </a:pPr>
            <a:endParaRPr lang="en-US" sz="600" dirty="0">
              <a:solidFill>
                <a:schemeClr val="bg1"/>
              </a:solidFill>
            </a:endParaRPr>
          </a:p>
          <a:p>
            <a:pPr marL="285750" indent="-285750">
              <a:buFont typeface="Arial" panose="020B0604020202020204" pitchFamily="34" charset="0"/>
              <a:buChar char="•"/>
            </a:pPr>
            <a:r>
              <a:rPr lang="en-US" sz="1600" dirty="0">
                <a:solidFill>
                  <a:schemeClr val="bg1"/>
                </a:solidFill>
              </a:rPr>
              <a:t>Wavelength range</a:t>
            </a:r>
          </a:p>
          <a:p>
            <a:pPr marL="285750" indent="-285750">
              <a:buFont typeface="Arial" panose="020B0604020202020204" pitchFamily="34" charset="0"/>
              <a:buChar char="•"/>
            </a:pPr>
            <a:r>
              <a:rPr lang="en-US" sz="1600" dirty="0">
                <a:solidFill>
                  <a:schemeClr val="bg1"/>
                </a:solidFill>
              </a:rPr>
              <a:t>Variable</a:t>
            </a:r>
          </a:p>
          <a:p>
            <a:pPr marL="285750" indent="-285750">
              <a:buFont typeface="Arial" panose="020B0604020202020204" pitchFamily="34" charset="0"/>
              <a:buChar char="•"/>
            </a:pPr>
            <a:r>
              <a:rPr lang="en-US" sz="1600" dirty="0">
                <a:solidFill>
                  <a:schemeClr val="bg1"/>
                </a:solidFill>
              </a:rPr>
              <a:t>Basketball</a:t>
            </a:r>
          </a:p>
          <a:p>
            <a:pPr marL="285750" indent="-285750">
              <a:buFont typeface="Arial" panose="020B0604020202020204" pitchFamily="34" charset="0"/>
              <a:buChar char="•"/>
            </a:pPr>
            <a:r>
              <a:rPr lang="en-US" sz="1600" dirty="0">
                <a:solidFill>
                  <a:schemeClr val="bg1"/>
                </a:solidFill>
              </a:rPr>
              <a:t>Green color</a:t>
            </a:r>
          </a:p>
          <a:p>
            <a:pPr marL="285750" indent="-285750">
              <a:buFont typeface="Arial" panose="020B0604020202020204" pitchFamily="34" charset="0"/>
              <a:buChar char="•"/>
            </a:pPr>
            <a:r>
              <a:rPr lang="en-US" sz="1600" dirty="0">
                <a:solidFill>
                  <a:schemeClr val="bg1"/>
                </a:solidFill>
              </a:rPr>
              <a:t>Amplitude</a:t>
            </a:r>
          </a:p>
          <a:p>
            <a:pPr marL="285750" indent="-285750">
              <a:buFont typeface="Arial" panose="020B0604020202020204" pitchFamily="34" charset="0"/>
              <a:buChar char="•"/>
            </a:pPr>
            <a:r>
              <a:rPr lang="en-US" sz="1600" dirty="0">
                <a:solidFill>
                  <a:schemeClr val="bg1"/>
                </a:solidFill>
              </a:rPr>
              <a:t>…</a:t>
            </a:r>
          </a:p>
        </p:txBody>
      </p:sp>
      <p:sp>
        <p:nvSpPr>
          <p:cNvPr id="7" name="Rectangle 6">
            <a:extLst>
              <a:ext uri="{FF2B5EF4-FFF2-40B4-BE49-F238E27FC236}">
                <a16:creationId xmlns:a16="http://schemas.microsoft.com/office/drawing/2014/main" id="{495692CD-5801-CA41-AB1D-D80B1D7B8B97}"/>
              </a:ext>
            </a:extLst>
          </p:cNvPr>
          <p:cNvSpPr/>
          <p:nvPr/>
        </p:nvSpPr>
        <p:spPr>
          <a:xfrm>
            <a:off x="9382373" y="537047"/>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250" b="1" dirty="0">
                <a:solidFill>
                  <a:srgbClr val="D2DCDF"/>
                </a:solidFill>
              </a:rPr>
              <a:t>Keywords</a:t>
            </a:r>
          </a:p>
        </p:txBody>
      </p:sp>
      <p:sp>
        <p:nvSpPr>
          <p:cNvPr id="8" name="Rectangle 7">
            <a:extLst>
              <a:ext uri="{FF2B5EF4-FFF2-40B4-BE49-F238E27FC236}">
                <a16:creationId xmlns:a16="http://schemas.microsoft.com/office/drawing/2014/main" id="{D6CDDC78-DA2F-E245-9449-A432C60DEEF1}"/>
              </a:ext>
            </a:extLst>
          </p:cNvPr>
          <p:cNvSpPr/>
          <p:nvPr/>
        </p:nvSpPr>
        <p:spPr>
          <a:xfrm>
            <a:off x="9544176" y="3271542"/>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521054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https://lh5.googleusercontent.com/Afqhq4oYv-NgWYHG-husRwnIbVTIkqyIbyEBXZv05laVVc_I2sg0_Hbbzgq7Hz0phVPy428Wm1iVqd0Xx4YFVBSO1xyKDeXh2QZscEgAkkGF2QigeJd3Ld6Vr3cneY6671XFouK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220" y="1804637"/>
            <a:ext cx="11625559" cy="5812780"/>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p:cNvSpPr txBox="1">
            <a:spLocks/>
          </p:cNvSpPr>
          <p:nvPr/>
        </p:nvSpPr>
        <p:spPr>
          <a:xfrm>
            <a:off x="3709608" y="-662782"/>
            <a:ext cx="5257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Corbel" charset="0"/>
                <a:ea typeface="Corbel" charset="0"/>
                <a:cs typeface="Corbel" charset="0"/>
              </a:defRPr>
            </a:lvl1pPr>
          </a:lstStyle>
          <a:p>
            <a:pPr algn="ctr"/>
            <a:r>
              <a:rPr lang="en-US" sz="2000" dirty="0">
                <a:latin typeface="Calibri" charset="0"/>
                <a:ea typeface="Calibri" charset="0"/>
                <a:cs typeface="Calibri" charset="0"/>
              </a:rPr>
              <a:t>Power dynamic changes through time</a:t>
            </a:r>
          </a:p>
        </p:txBody>
      </p:sp>
      <p:sp>
        <p:nvSpPr>
          <p:cNvPr id="6" name="Title 1"/>
          <p:cNvSpPr>
            <a:spLocks noGrp="1"/>
          </p:cNvSpPr>
          <p:nvPr>
            <p:ph type="title"/>
          </p:nvPr>
        </p:nvSpPr>
        <p:spPr>
          <a:xfrm>
            <a:off x="838200" y="365125"/>
            <a:ext cx="10515600" cy="1325563"/>
          </a:xfrm>
        </p:spPr>
        <p:txBody>
          <a:bodyPr/>
          <a:lstStyle/>
          <a:p>
            <a:pPr algn="ctr"/>
            <a:r>
              <a:rPr lang="en-US" dirty="0">
                <a:latin typeface="Calibri" charset="0"/>
                <a:ea typeface="Calibri" charset="0"/>
                <a:cs typeface="Calibri" charset="0"/>
              </a:rPr>
              <a:t>CS1 Collaboration</a:t>
            </a:r>
            <a:br>
              <a:rPr lang="en-US" dirty="0">
                <a:latin typeface="Calibri" charset="0"/>
                <a:ea typeface="Calibri" charset="0"/>
                <a:cs typeface="Calibri" charset="0"/>
              </a:rPr>
            </a:br>
            <a:r>
              <a:rPr lang="en-US" dirty="0">
                <a:latin typeface="Calibri" charset="0"/>
                <a:ea typeface="Calibri" charset="0"/>
                <a:cs typeface="Calibri" charset="0"/>
              </a:rPr>
              <a:t>Group Power Dynamics</a:t>
            </a:r>
          </a:p>
        </p:txBody>
      </p:sp>
    </p:spTree>
    <p:extLst>
      <p:ext uri="{BB962C8B-B14F-4D97-AF65-F5344CB8AC3E}">
        <p14:creationId xmlns:p14="http://schemas.microsoft.com/office/powerpoint/2010/main" val="1416323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534682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
        <p:nvSpPr>
          <p:cNvPr id="4" name="Rectangle 3">
            <a:extLst>
              <a:ext uri="{FF2B5EF4-FFF2-40B4-BE49-F238E27FC236}">
                <a16:creationId xmlns:a16="http://schemas.microsoft.com/office/drawing/2014/main" id="{216C68AA-9646-AC41-A87C-13FF4BB0166A}"/>
              </a:ext>
            </a:extLst>
          </p:cNvPr>
          <p:cNvSpPr/>
          <p:nvPr/>
        </p:nvSpPr>
        <p:spPr>
          <a:xfrm>
            <a:off x="9483911" y="802309"/>
            <a:ext cx="2587558" cy="228600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495692CD-5801-CA41-AB1D-D80B1D7B8B97}"/>
              </a:ext>
            </a:extLst>
          </p:cNvPr>
          <p:cNvSpPr/>
          <p:nvPr/>
        </p:nvSpPr>
        <p:spPr>
          <a:xfrm>
            <a:off x="9382373" y="537047"/>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tlCol="0" anchor="ctr"/>
          <a:lstStyle/>
          <a:p>
            <a:r>
              <a:rPr lang="en-US" sz="1250" b="1" dirty="0">
                <a:solidFill>
                  <a:srgbClr val="D2DCDF"/>
                </a:solidFill>
              </a:rPr>
              <a:t>Question Types</a:t>
            </a:r>
          </a:p>
        </p:txBody>
      </p:sp>
      <p:pic>
        <p:nvPicPr>
          <p:cNvPr id="8" name="Picture 7">
            <a:extLst>
              <a:ext uri="{FF2B5EF4-FFF2-40B4-BE49-F238E27FC236}">
                <a16:creationId xmlns:a16="http://schemas.microsoft.com/office/drawing/2014/main" id="{CA5A4321-F29A-0C46-92D7-5F4A40D54302}"/>
              </a:ext>
            </a:extLst>
          </p:cNvPr>
          <p:cNvPicPr>
            <a:picLocks noChangeAspect="1"/>
          </p:cNvPicPr>
          <p:nvPr/>
        </p:nvPicPr>
        <p:blipFill rotWithShape="1">
          <a:blip r:embed="rId3"/>
          <a:srcRect l="76408" t="12293" r="905" b="47925"/>
          <a:stretch/>
        </p:blipFill>
        <p:spPr>
          <a:xfrm>
            <a:off x="6534421" y="448487"/>
            <a:ext cx="2789843" cy="3086911"/>
          </a:xfrm>
          <a:prstGeom prst="rect">
            <a:avLst/>
          </a:prstGeom>
        </p:spPr>
      </p:pic>
      <p:sp>
        <p:nvSpPr>
          <p:cNvPr id="9" name="TextBox 8">
            <a:extLst>
              <a:ext uri="{FF2B5EF4-FFF2-40B4-BE49-F238E27FC236}">
                <a16:creationId xmlns:a16="http://schemas.microsoft.com/office/drawing/2014/main" id="{10889FD0-7BEE-9241-8174-B6F0E22B10BE}"/>
              </a:ext>
            </a:extLst>
          </p:cNvPr>
          <p:cNvSpPr txBox="1"/>
          <p:nvPr/>
        </p:nvSpPr>
        <p:spPr>
          <a:xfrm>
            <a:off x="9483911" y="890520"/>
            <a:ext cx="2708088" cy="830997"/>
          </a:xfrm>
          <a:prstGeom prst="rect">
            <a:avLst/>
          </a:prstGeom>
          <a:noFill/>
        </p:spPr>
        <p:txBody>
          <a:bodyPr wrap="square" rtlCol="0">
            <a:spAutoFit/>
          </a:bodyPr>
          <a:lstStyle/>
          <a:p>
            <a:r>
              <a:rPr lang="en-US" sz="1600" dirty="0">
                <a:solidFill>
                  <a:schemeClr val="bg1"/>
                </a:solidFill>
              </a:rPr>
              <a:t>You asked 3 open questions and 7 closed questions in the selected part.</a:t>
            </a:r>
          </a:p>
        </p:txBody>
      </p:sp>
      <p:sp>
        <p:nvSpPr>
          <p:cNvPr id="10" name="Rectangle 9">
            <a:extLst>
              <a:ext uri="{FF2B5EF4-FFF2-40B4-BE49-F238E27FC236}">
                <a16:creationId xmlns:a16="http://schemas.microsoft.com/office/drawing/2014/main" id="{3B5690B1-D6E1-1C49-B5CE-F6195B570DCA}"/>
              </a:ext>
            </a:extLst>
          </p:cNvPr>
          <p:cNvSpPr/>
          <p:nvPr/>
        </p:nvSpPr>
        <p:spPr>
          <a:xfrm>
            <a:off x="9424432" y="3272263"/>
            <a:ext cx="2587558" cy="20428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03939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
        <p:nvSpPr>
          <p:cNvPr id="3" name="Rectangle 2">
            <a:extLst>
              <a:ext uri="{FF2B5EF4-FFF2-40B4-BE49-F238E27FC236}">
                <a16:creationId xmlns:a16="http://schemas.microsoft.com/office/drawing/2014/main" id="{254E5F05-82B7-D84E-86C0-7608CA365D56}"/>
              </a:ext>
            </a:extLst>
          </p:cNvPr>
          <p:cNvSpPr/>
          <p:nvPr/>
        </p:nvSpPr>
        <p:spPr>
          <a:xfrm>
            <a:off x="6534879" y="3708039"/>
            <a:ext cx="5609898" cy="318791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D47CB50-3531-1F4C-A1DE-F4EE2FDE9B50}"/>
              </a:ext>
            </a:extLst>
          </p:cNvPr>
          <p:cNvSpPr txBox="1"/>
          <p:nvPr/>
        </p:nvSpPr>
        <p:spPr>
          <a:xfrm>
            <a:off x="9524112" y="4052691"/>
            <a:ext cx="2708088" cy="830997"/>
          </a:xfrm>
          <a:prstGeom prst="rect">
            <a:avLst/>
          </a:prstGeom>
          <a:noFill/>
        </p:spPr>
        <p:txBody>
          <a:bodyPr wrap="square" rtlCol="0">
            <a:spAutoFit/>
          </a:bodyPr>
          <a:lstStyle/>
          <a:p>
            <a:r>
              <a:rPr lang="en-US" sz="1600" dirty="0">
                <a:solidFill>
                  <a:schemeClr val="bg1"/>
                </a:solidFill>
              </a:rPr>
              <a:t>You asked 3 open questions and 7 closed questions in the selected part.</a:t>
            </a:r>
            <a:endParaRPr lang="en-US" sz="1200" i="1" dirty="0">
              <a:solidFill>
                <a:schemeClr val="bg1"/>
              </a:solidFill>
            </a:endParaRPr>
          </a:p>
        </p:txBody>
      </p:sp>
      <p:sp>
        <p:nvSpPr>
          <p:cNvPr id="5" name="TextBox 4">
            <a:extLst>
              <a:ext uri="{FF2B5EF4-FFF2-40B4-BE49-F238E27FC236}">
                <a16:creationId xmlns:a16="http://schemas.microsoft.com/office/drawing/2014/main" id="{E72C355B-3960-1641-B565-495FDE705528}"/>
              </a:ext>
            </a:extLst>
          </p:cNvPr>
          <p:cNvSpPr txBox="1"/>
          <p:nvPr/>
        </p:nvSpPr>
        <p:spPr>
          <a:xfrm>
            <a:off x="6674285" y="4052691"/>
            <a:ext cx="2708088" cy="2154436"/>
          </a:xfrm>
          <a:prstGeom prst="rect">
            <a:avLst/>
          </a:prstGeom>
          <a:noFill/>
        </p:spPr>
        <p:txBody>
          <a:bodyPr wrap="square" rtlCol="0">
            <a:spAutoFit/>
          </a:bodyPr>
          <a:lstStyle/>
          <a:p>
            <a:r>
              <a:rPr lang="en-US" sz="1600" dirty="0">
                <a:solidFill>
                  <a:schemeClr val="bg1"/>
                </a:solidFill>
              </a:rPr>
              <a:t>In the selected part, you and your partner talked about …</a:t>
            </a:r>
          </a:p>
          <a:p>
            <a:pPr marL="285750" indent="-285750">
              <a:buFont typeface="Arial" panose="020B0604020202020204" pitchFamily="34" charset="0"/>
              <a:buChar char="•"/>
            </a:pPr>
            <a:endParaRPr lang="en-US" sz="600" dirty="0">
              <a:solidFill>
                <a:schemeClr val="bg1"/>
              </a:solidFill>
            </a:endParaRPr>
          </a:p>
          <a:p>
            <a:pPr marL="285750" indent="-285750">
              <a:buFont typeface="Arial" panose="020B0604020202020204" pitchFamily="34" charset="0"/>
              <a:buChar char="•"/>
            </a:pPr>
            <a:r>
              <a:rPr lang="en-US" sz="1600" dirty="0">
                <a:solidFill>
                  <a:schemeClr val="bg1"/>
                </a:solidFill>
              </a:rPr>
              <a:t>Wavelength range</a:t>
            </a:r>
          </a:p>
          <a:p>
            <a:pPr marL="285750" indent="-285750">
              <a:buFont typeface="Arial" panose="020B0604020202020204" pitchFamily="34" charset="0"/>
              <a:buChar char="•"/>
            </a:pPr>
            <a:r>
              <a:rPr lang="en-US" sz="1600" dirty="0">
                <a:solidFill>
                  <a:schemeClr val="bg1"/>
                </a:solidFill>
              </a:rPr>
              <a:t>Variable</a:t>
            </a:r>
          </a:p>
          <a:p>
            <a:pPr marL="285750" indent="-285750">
              <a:buFont typeface="Arial" panose="020B0604020202020204" pitchFamily="34" charset="0"/>
              <a:buChar char="•"/>
            </a:pPr>
            <a:r>
              <a:rPr lang="en-US" sz="1600" dirty="0">
                <a:solidFill>
                  <a:schemeClr val="bg1"/>
                </a:solidFill>
              </a:rPr>
              <a:t>Basketball</a:t>
            </a:r>
          </a:p>
          <a:p>
            <a:pPr marL="285750" indent="-285750">
              <a:buFont typeface="Arial" panose="020B0604020202020204" pitchFamily="34" charset="0"/>
              <a:buChar char="•"/>
            </a:pPr>
            <a:r>
              <a:rPr lang="en-US" sz="1600" dirty="0">
                <a:solidFill>
                  <a:schemeClr val="bg1"/>
                </a:solidFill>
              </a:rPr>
              <a:t>Green color</a:t>
            </a:r>
          </a:p>
          <a:p>
            <a:pPr marL="285750" indent="-285750">
              <a:buFont typeface="Arial" panose="020B0604020202020204" pitchFamily="34" charset="0"/>
              <a:buChar char="•"/>
            </a:pPr>
            <a:r>
              <a:rPr lang="en-US" sz="1600" dirty="0">
                <a:solidFill>
                  <a:schemeClr val="bg1"/>
                </a:solidFill>
              </a:rPr>
              <a:t>Amplitude</a:t>
            </a:r>
          </a:p>
          <a:p>
            <a:pPr marL="285750" indent="-285750">
              <a:buFont typeface="Arial" panose="020B0604020202020204" pitchFamily="34" charset="0"/>
              <a:buChar char="•"/>
            </a:pPr>
            <a:r>
              <a:rPr lang="en-US" sz="1600" dirty="0">
                <a:solidFill>
                  <a:schemeClr val="bg1"/>
                </a:solidFill>
              </a:rPr>
              <a:t>…</a:t>
            </a:r>
          </a:p>
        </p:txBody>
      </p:sp>
      <p:pic>
        <p:nvPicPr>
          <p:cNvPr id="7" name="Picture 6">
            <a:extLst>
              <a:ext uri="{FF2B5EF4-FFF2-40B4-BE49-F238E27FC236}">
                <a16:creationId xmlns:a16="http://schemas.microsoft.com/office/drawing/2014/main" id="{D9D32D3C-24F4-934D-804F-D853C4C2E20C}"/>
              </a:ext>
            </a:extLst>
          </p:cNvPr>
          <p:cNvPicPr>
            <a:picLocks noChangeAspect="1"/>
          </p:cNvPicPr>
          <p:nvPr/>
        </p:nvPicPr>
        <p:blipFill>
          <a:blip r:embed="rId4"/>
          <a:stretch>
            <a:fillRect/>
          </a:stretch>
        </p:blipFill>
        <p:spPr>
          <a:xfrm flipH="1">
            <a:off x="9322041" y="3911852"/>
            <a:ext cx="45719" cy="2980877"/>
          </a:xfrm>
          <a:prstGeom prst="rect">
            <a:avLst/>
          </a:prstGeom>
        </p:spPr>
      </p:pic>
      <p:pic>
        <p:nvPicPr>
          <p:cNvPr id="8" name="Picture 7">
            <a:extLst>
              <a:ext uri="{FF2B5EF4-FFF2-40B4-BE49-F238E27FC236}">
                <a16:creationId xmlns:a16="http://schemas.microsoft.com/office/drawing/2014/main" id="{ECB62626-D109-4A43-B74C-7216E9AAD88A}"/>
              </a:ext>
            </a:extLst>
          </p:cNvPr>
          <p:cNvPicPr>
            <a:picLocks noChangeAspect="1"/>
          </p:cNvPicPr>
          <p:nvPr/>
        </p:nvPicPr>
        <p:blipFill>
          <a:blip r:embed="rId4"/>
          <a:stretch>
            <a:fillRect/>
          </a:stretch>
        </p:blipFill>
        <p:spPr>
          <a:xfrm flipH="1">
            <a:off x="9321779" y="3713605"/>
            <a:ext cx="45719" cy="2980877"/>
          </a:xfrm>
          <a:prstGeom prst="rect">
            <a:avLst/>
          </a:prstGeom>
        </p:spPr>
      </p:pic>
    </p:spTree>
    <p:extLst>
      <p:ext uri="{BB962C8B-B14F-4D97-AF65-F5344CB8AC3E}">
        <p14:creationId xmlns:p14="http://schemas.microsoft.com/office/powerpoint/2010/main" val="3452544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FA458F-09F6-3341-8E4E-071C896226D9}"/>
              </a:ext>
            </a:extLst>
          </p:cNvPr>
          <p:cNvPicPr>
            <a:picLocks noChangeAspect="1"/>
          </p:cNvPicPr>
          <p:nvPr/>
        </p:nvPicPr>
        <p:blipFill rotWithShape="1">
          <a:blip r:embed="rId3"/>
          <a:srcRect l="375" t="7843" r="484" b="3922"/>
          <a:stretch/>
        </p:blipFill>
        <p:spPr>
          <a:xfrm>
            <a:off x="1" y="102161"/>
            <a:ext cx="12192000" cy="6846599"/>
          </a:xfrm>
          <a:prstGeom prst="rect">
            <a:avLst/>
          </a:prstGeom>
        </p:spPr>
      </p:pic>
      <p:sp>
        <p:nvSpPr>
          <p:cNvPr id="3" name="Rectangle 2">
            <a:extLst>
              <a:ext uri="{FF2B5EF4-FFF2-40B4-BE49-F238E27FC236}">
                <a16:creationId xmlns:a16="http://schemas.microsoft.com/office/drawing/2014/main" id="{254E5F05-82B7-D84E-86C0-7608CA365D56}"/>
              </a:ext>
            </a:extLst>
          </p:cNvPr>
          <p:cNvSpPr/>
          <p:nvPr/>
        </p:nvSpPr>
        <p:spPr>
          <a:xfrm>
            <a:off x="6534879" y="3708039"/>
            <a:ext cx="5609898" cy="3187910"/>
          </a:xfrm>
          <a:prstGeom prst="rect">
            <a:avLst/>
          </a:prstGeom>
          <a:solidFill>
            <a:srgbClr val="23323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DD47CB50-3531-1F4C-A1DE-F4EE2FDE9B50}"/>
              </a:ext>
            </a:extLst>
          </p:cNvPr>
          <p:cNvSpPr txBox="1"/>
          <p:nvPr/>
        </p:nvSpPr>
        <p:spPr>
          <a:xfrm>
            <a:off x="9524112" y="4052691"/>
            <a:ext cx="2708088" cy="2554545"/>
          </a:xfrm>
          <a:prstGeom prst="rect">
            <a:avLst/>
          </a:prstGeom>
          <a:noFill/>
        </p:spPr>
        <p:txBody>
          <a:bodyPr wrap="square" rtlCol="0">
            <a:spAutoFit/>
          </a:bodyPr>
          <a:lstStyle/>
          <a:p>
            <a:r>
              <a:rPr lang="en-US" sz="1600" dirty="0">
                <a:solidFill>
                  <a:schemeClr val="bg1"/>
                </a:solidFill>
              </a:rPr>
              <a:t>You asked 3 open questions and 7 closed questions in the selected part.</a:t>
            </a:r>
          </a:p>
          <a:p>
            <a:endParaRPr lang="en-US" sz="1600" dirty="0">
              <a:solidFill>
                <a:schemeClr val="bg1"/>
              </a:solidFill>
            </a:endParaRPr>
          </a:p>
          <a:p>
            <a:r>
              <a:rPr lang="en-US" sz="1200" dirty="0">
                <a:solidFill>
                  <a:schemeClr val="bg1"/>
                </a:solidFill>
              </a:rPr>
              <a:t>Open questions usually requires long responses and trigger deeper dialogues. For example, </a:t>
            </a:r>
            <a:r>
              <a:rPr lang="en-US" sz="1200" i="1" dirty="0">
                <a:solidFill>
                  <a:schemeClr val="bg1"/>
                </a:solidFill>
              </a:rPr>
              <a:t>how do you  change a variable? </a:t>
            </a:r>
          </a:p>
          <a:p>
            <a:endParaRPr lang="en-US" sz="1200" dirty="0">
              <a:solidFill>
                <a:schemeClr val="bg1"/>
              </a:solidFill>
            </a:endParaRPr>
          </a:p>
          <a:p>
            <a:r>
              <a:rPr lang="en-US" sz="1200" dirty="0">
                <a:solidFill>
                  <a:schemeClr val="bg1"/>
                </a:solidFill>
              </a:rPr>
              <a:t>Closed questions are usually require short responses. For example, </a:t>
            </a:r>
            <a:r>
              <a:rPr lang="en-US" sz="1200" i="1" dirty="0">
                <a:solidFill>
                  <a:schemeClr val="bg1"/>
                </a:solidFill>
              </a:rPr>
              <a:t>where is the variable block?</a:t>
            </a:r>
          </a:p>
        </p:txBody>
      </p:sp>
      <p:sp>
        <p:nvSpPr>
          <p:cNvPr id="5" name="TextBox 4">
            <a:extLst>
              <a:ext uri="{FF2B5EF4-FFF2-40B4-BE49-F238E27FC236}">
                <a16:creationId xmlns:a16="http://schemas.microsoft.com/office/drawing/2014/main" id="{E72C355B-3960-1641-B565-495FDE705528}"/>
              </a:ext>
            </a:extLst>
          </p:cNvPr>
          <p:cNvSpPr txBox="1"/>
          <p:nvPr/>
        </p:nvSpPr>
        <p:spPr>
          <a:xfrm>
            <a:off x="6674285" y="4052691"/>
            <a:ext cx="2708088" cy="2154436"/>
          </a:xfrm>
          <a:prstGeom prst="rect">
            <a:avLst/>
          </a:prstGeom>
          <a:noFill/>
        </p:spPr>
        <p:txBody>
          <a:bodyPr wrap="square" rtlCol="0">
            <a:spAutoFit/>
          </a:bodyPr>
          <a:lstStyle/>
          <a:p>
            <a:r>
              <a:rPr lang="en-US" sz="1600" dirty="0">
                <a:solidFill>
                  <a:schemeClr val="bg1"/>
                </a:solidFill>
              </a:rPr>
              <a:t>In the selected part, you and your partner talked about …</a:t>
            </a:r>
          </a:p>
          <a:p>
            <a:pPr marL="285750" indent="-285750">
              <a:buFont typeface="Arial" panose="020B0604020202020204" pitchFamily="34" charset="0"/>
              <a:buChar char="•"/>
            </a:pPr>
            <a:endParaRPr lang="en-US" sz="600" dirty="0">
              <a:solidFill>
                <a:schemeClr val="bg1"/>
              </a:solidFill>
            </a:endParaRPr>
          </a:p>
          <a:p>
            <a:pPr marL="285750" indent="-285750">
              <a:buFont typeface="Arial" panose="020B0604020202020204" pitchFamily="34" charset="0"/>
              <a:buChar char="•"/>
            </a:pPr>
            <a:r>
              <a:rPr lang="en-US" sz="1600" dirty="0">
                <a:solidFill>
                  <a:schemeClr val="bg1"/>
                </a:solidFill>
              </a:rPr>
              <a:t>Wavelength range</a:t>
            </a:r>
          </a:p>
          <a:p>
            <a:pPr marL="285750" indent="-285750">
              <a:buFont typeface="Arial" panose="020B0604020202020204" pitchFamily="34" charset="0"/>
              <a:buChar char="•"/>
            </a:pPr>
            <a:r>
              <a:rPr lang="en-US" sz="1600" dirty="0">
                <a:solidFill>
                  <a:schemeClr val="bg1"/>
                </a:solidFill>
              </a:rPr>
              <a:t>Variable</a:t>
            </a:r>
          </a:p>
          <a:p>
            <a:pPr marL="285750" indent="-285750">
              <a:buFont typeface="Arial" panose="020B0604020202020204" pitchFamily="34" charset="0"/>
              <a:buChar char="•"/>
            </a:pPr>
            <a:r>
              <a:rPr lang="en-US" sz="1600" dirty="0">
                <a:solidFill>
                  <a:schemeClr val="bg1"/>
                </a:solidFill>
              </a:rPr>
              <a:t>Basketball</a:t>
            </a:r>
          </a:p>
          <a:p>
            <a:pPr marL="285750" indent="-285750">
              <a:buFont typeface="Arial" panose="020B0604020202020204" pitchFamily="34" charset="0"/>
              <a:buChar char="•"/>
            </a:pPr>
            <a:r>
              <a:rPr lang="en-US" sz="1600" dirty="0">
                <a:solidFill>
                  <a:schemeClr val="bg1"/>
                </a:solidFill>
              </a:rPr>
              <a:t>Green color</a:t>
            </a:r>
          </a:p>
          <a:p>
            <a:pPr marL="285750" indent="-285750">
              <a:buFont typeface="Arial" panose="020B0604020202020204" pitchFamily="34" charset="0"/>
              <a:buChar char="•"/>
            </a:pPr>
            <a:r>
              <a:rPr lang="en-US" sz="1600" dirty="0">
                <a:solidFill>
                  <a:schemeClr val="bg1"/>
                </a:solidFill>
              </a:rPr>
              <a:t>Amplitude</a:t>
            </a:r>
          </a:p>
          <a:p>
            <a:pPr marL="285750" indent="-285750">
              <a:buFont typeface="Arial" panose="020B0604020202020204" pitchFamily="34" charset="0"/>
              <a:buChar char="•"/>
            </a:pPr>
            <a:r>
              <a:rPr lang="en-US" sz="1600" dirty="0">
                <a:solidFill>
                  <a:schemeClr val="bg1"/>
                </a:solidFill>
              </a:rPr>
              <a:t>…</a:t>
            </a:r>
          </a:p>
        </p:txBody>
      </p:sp>
      <p:pic>
        <p:nvPicPr>
          <p:cNvPr id="7" name="Picture 6">
            <a:extLst>
              <a:ext uri="{FF2B5EF4-FFF2-40B4-BE49-F238E27FC236}">
                <a16:creationId xmlns:a16="http://schemas.microsoft.com/office/drawing/2014/main" id="{D9D32D3C-24F4-934D-804F-D853C4C2E20C}"/>
              </a:ext>
            </a:extLst>
          </p:cNvPr>
          <p:cNvPicPr>
            <a:picLocks noChangeAspect="1"/>
          </p:cNvPicPr>
          <p:nvPr/>
        </p:nvPicPr>
        <p:blipFill>
          <a:blip r:embed="rId4"/>
          <a:stretch>
            <a:fillRect/>
          </a:stretch>
        </p:blipFill>
        <p:spPr>
          <a:xfrm flipH="1">
            <a:off x="9322041" y="3911852"/>
            <a:ext cx="45719" cy="2980877"/>
          </a:xfrm>
          <a:prstGeom prst="rect">
            <a:avLst/>
          </a:prstGeom>
        </p:spPr>
      </p:pic>
      <p:pic>
        <p:nvPicPr>
          <p:cNvPr id="8" name="Picture 7">
            <a:extLst>
              <a:ext uri="{FF2B5EF4-FFF2-40B4-BE49-F238E27FC236}">
                <a16:creationId xmlns:a16="http://schemas.microsoft.com/office/drawing/2014/main" id="{ECB62626-D109-4A43-B74C-7216E9AAD88A}"/>
              </a:ext>
            </a:extLst>
          </p:cNvPr>
          <p:cNvPicPr>
            <a:picLocks noChangeAspect="1"/>
          </p:cNvPicPr>
          <p:nvPr/>
        </p:nvPicPr>
        <p:blipFill>
          <a:blip r:embed="rId4"/>
          <a:stretch>
            <a:fillRect/>
          </a:stretch>
        </p:blipFill>
        <p:spPr>
          <a:xfrm flipH="1">
            <a:off x="9321779" y="3713605"/>
            <a:ext cx="45719" cy="2980877"/>
          </a:xfrm>
          <a:prstGeom prst="rect">
            <a:avLst/>
          </a:prstGeom>
        </p:spPr>
      </p:pic>
    </p:spTree>
    <p:extLst>
      <p:ext uri="{BB962C8B-B14F-4D97-AF65-F5344CB8AC3E}">
        <p14:creationId xmlns:p14="http://schemas.microsoft.com/office/powerpoint/2010/main" val="3544695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12855</TotalTime>
  <Words>4056</Words>
  <Application>Microsoft Macintosh PowerPoint</Application>
  <PresentationFormat>Widescreen</PresentationFormat>
  <Paragraphs>490</Paragraphs>
  <Slides>61</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61</vt:i4>
      </vt:variant>
    </vt:vector>
  </HeadingPairs>
  <TitlesOfParts>
    <vt:vector size="66" baseType="lpstr">
      <vt:lpstr>Arial</vt:lpstr>
      <vt:lpstr>Calibri</vt:lpstr>
      <vt:lpstr>Calibri Light</vt:lpstr>
      <vt:lpstr>Corbel</vt:lpstr>
      <vt:lpstr>Office Theme</vt:lpstr>
      <vt:lpstr>Dialogue Visualization  User Interface Ideas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Dialogue Data</vt:lpstr>
      <vt:lpstr>PowerPoint Presentation</vt:lpstr>
      <vt:lpstr>Goal: Exploring temporal dynamics of knowledge building interactions based on sequences of question-answers </vt:lpstr>
      <vt:lpstr>Early detection of power dynamics</vt:lpstr>
      <vt:lpstr>Early detection of power dynamics</vt:lpstr>
      <vt:lpstr>PowerPoint Presentation</vt:lpstr>
      <vt:lpstr>Hypothesis</vt:lpstr>
      <vt:lpstr>Research Questions</vt:lpstr>
      <vt:lpstr>Study Design</vt:lpstr>
      <vt:lpstr>Peer Evaluation</vt:lpstr>
      <vt:lpstr>Survey Questions After Day 2</vt:lpstr>
      <vt:lpstr>Survey Questions after Day 3 (Graphs)</vt:lpstr>
      <vt:lpstr>Survey Questions after Day 3 (Graphs and Videos)</vt:lpstr>
      <vt:lpstr>Graph Feedback</vt:lpstr>
      <vt:lpstr>Video Feedback</vt:lpstr>
      <vt:lpstr>Research Questions</vt:lpstr>
      <vt:lpstr>Question classification using RNN (Trausan-Matu)</vt:lpstr>
      <vt:lpstr>PowerPoint Presentation</vt:lpstr>
      <vt:lpstr>PowerPoint Presentation</vt:lpstr>
      <vt:lpstr>Early detection of power dynamics</vt:lpstr>
      <vt:lpstr>CS1 Collaboration Group Power Dynamics</vt:lpstr>
      <vt:lpstr>QUANTITATIVE ANALYSIS OF COLLABORATIVE DIALOGUE </vt:lpstr>
      <vt:lpstr>Study</vt:lpstr>
      <vt:lpstr>Argumentative knowledge construction </vt:lpstr>
      <vt:lpstr>Active Learning Annotation </vt:lpstr>
      <vt:lpstr>Helpful Papers</vt:lpstr>
      <vt:lpstr>PowerPoint Presentation</vt:lpstr>
      <vt:lpstr>Method – Data Preparation</vt:lpstr>
      <vt:lpstr>PowerPoint Presentation</vt:lpstr>
      <vt:lpstr>Also…</vt:lpstr>
      <vt:lpstr>Revised Research Questions</vt:lpstr>
      <vt:lpstr>PowerPoint Presentation</vt:lpstr>
      <vt:lpstr>Visualize the data</vt:lpstr>
      <vt:lpstr>PowerPoint Presentation</vt:lpstr>
      <vt:lpstr>PowerPoint Presentation</vt:lpstr>
      <vt:lpstr>PowerPoint Presentation</vt:lpstr>
      <vt:lpstr>PowerPoint Presentation</vt:lpstr>
      <vt:lpstr>PowerPoint Presentation</vt:lpstr>
      <vt:lpstr>PowerPoint Presentation</vt:lpstr>
      <vt:lpstr>TO DO</vt:lpstr>
      <vt:lpstr>Analysis of Dialogue: Identifying Modes of Information Sharing </vt:lpstr>
      <vt:lpstr>PowerPoint Presentation</vt:lpstr>
      <vt:lpstr>Middle School Collaboration Power Dynamics</vt:lpstr>
      <vt:lpstr>Middle School Collaboration  Group Power Dynamics</vt:lpstr>
      <vt:lpstr>CS1 Collaboration Group Power Dynamics</vt:lpstr>
      <vt:lpstr>CS1 Collaboration Group Power Dynamics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UF EngageResearch Agenda</dc:title>
  <dc:creator>Celepkolu,Mehmet</dc:creator>
  <cp:lastModifiedBy>Celepkolu,Mehmet</cp:lastModifiedBy>
  <cp:revision>333</cp:revision>
  <dcterms:created xsi:type="dcterms:W3CDTF">2018-01-11T00:41:13Z</dcterms:created>
  <dcterms:modified xsi:type="dcterms:W3CDTF">2020-04-24T19:05:47Z</dcterms:modified>
</cp:coreProperties>
</file>